
<file path=[Content_Types].xml><?xml version="1.0" encoding="utf-8"?>
<Types xmlns="http://schemas.openxmlformats.org/package/2006/content-types">
  <Default Extension="xml" ContentType="application/xml"/>
  <Default Extension="docx" ContentType="application/vnd.openxmlformats-officedocument.wordprocessingml.document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2" r:id="rId1"/>
  </p:sldMasterIdLst>
  <p:notesMasterIdLst>
    <p:notesMasterId r:id="rId50"/>
  </p:notesMasterIdLst>
  <p:handoutMasterIdLst>
    <p:handoutMasterId r:id="rId51"/>
  </p:handoutMasterIdLst>
  <p:sldIdLst>
    <p:sldId id="889" r:id="rId2"/>
    <p:sldId id="892" r:id="rId3"/>
    <p:sldId id="1034" r:id="rId4"/>
    <p:sldId id="1026" r:id="rId5"/>
    <p:sldId id="1027" r:id="rId6"/>
    <p:sldId id="988" r:id="rId7"/>
    <p:sldId id="914" r:id="rId8"/>
    <p:sldId id="1090" r:id="rId9"/>
    <p:sldId id="1078" r:id="rId10"/>
    <p:sldId id="982" r:id="rId11"/>
    <p:sldId id="983" r:id="rId12"/>
    <p:sldId id="984" r:id="rId13"/>
    <p:sldId id="985" r:id="rId14"/>
    <p:sldId id="1025" r:id="rId15"/>
    <p:sldId id="1048" r:id="rId16"/>
    <p:sldId id="1049" r:id="rId17"/>
    <p:sldId id="1050" r:id="rId18"/>
    <p:sldId id="978" r:id="rId19"/>
    <p:sldId id="979" r:id="rId20"/>
    <p:sldId id="981" r:id="rId21"/>
    <p:sldId id="980" r:id="rId22"/>
    <p:sldId id="1051" r:id="rId23"/>
    <p:sldId id="1052" r:id="rId24"/>
    <p:sldId id="1083" r:id="rId25"/>
    <p:sldId id="1084" r:id="rId26"/>
    <p:sldId id="1085" r:id="rId27"/>
    <p:sldId id="1091" r:id="rId28"/>
    <p:sldId id="1092" r:id="rId29"/>
    <p:sldId id="1094" r:id="rId30"/>
    <p:sldId id="1095" r:id="rId31"/>
    <p:sldId id="1096" r:id="rId32"/>
    <p:sldId id="1086" r:id="rId33"/>
    <p:sldId id="1087" r:id="rId34"/>
    <p:sldId id="1088" r:id="rId35"/>
    <p:sldId id="1089" r:id="rId36"/>
    <p:sldId id="1053" r:id="rId37"/>
    <p:sldId id="1054" r:id="rId38"/>
    <p:sldId id="1035" r:id="rId39"/>
    <p:sldId id="1036" r:id="rId40"/>
    <p:sldId id="1071" r:id="rId41"/>
    <p:sldId id="1040" r:id="rId42"/>
    <p:sldId id="1042" r:id="rId43"/>
    <p:sldId id="1043" r:id="rId44"/>
    <p:sldId id="926" r:id="rId45"/>
    <p:sldId id="1028" r:id="rId46"/>
    <p:sldId id="1029" r:id="rId47"/>
    <p:sldId id="907" r:id="rId48"/>
    <p:sldId id="1023" r:id="rId49"/>
  </p:sldIdLst>
  <p:sldSz cx="9144000" cy="6858000" type="screen4x3"/>
  <p:notesSz cx="6934200" cy="9080500"/>
  <p:defaultTextStyle>
    <a:defPPr>
      <a:defRPr lang="en-US"/>
    </a:defPPr>
    <a:lvl1pPr algn="l" rtl="0" eaLnBrk="0" fontAlgn="base" hangingPunct="0">
      <a:spcBef>
        <a:spcPct val="50000"/>
      </a:spcBef>
      <a:spcAft>
        <a:spcPct val="0"/>
      </a:spcAft>
      <a:defRPr kumimoji="1" sz="2400" kern="12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50000"/>
      </a:spcBef>
      <a:spcAft>
        <a:spcPct val="0"/>
      </a:spcAft>
      <a:defRPr kumimoji="1" sz="2400" kern="12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2pPr>
    <a:lvl3pPr marL="914400" algn="l" rtl="0" eaLnBrk="0" fontAlgn="base" hangingPunct="0">
      <a:spcBef>
        <a:spcPct val="50000"/>
      </a:spcBef>
      <a:spcAft>
        <a:spcPct val="0"/>
      </a:spcAft>
      <a:defRPr kumimoji="1" sz="2400" kern="12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3pPr>
    <a:lvl4pPr marL="1371600" algn="l" rtl="0" eaLnBrk="0" fontAlgn="base" hangingPunct="0">
      <a:spcBef>
        <a:spcPct val="50000"/>
      </a:spcBef>
      <a:spcAft>
        <a:spcPct val="0"/>
      </a:spcAft>
      <a:defRPr kumimoji="1" sz="2400" kern="12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4pPr>
    <a:lvl5pPr marL="1828800" algn="l" rtl="0" eaLnBrk="0" fontAlgn="base" hangingPunct="0">
      <a:spcBef>
        <a:spcPct val="50000"/>
      </a:spcBef>
      <a:spcAft>
        <a:spcPct val="0"/>
      </a:spcAft>
      <a:defRPr kumimoji="1" sz="2400" kern="12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umimoji="1" sz="2400" kern="12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umimoji="1" sz="2400" kern="12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umimoji="1" sz="2400" kern="12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umimoji="1" sz="2400" kern="12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520C66"/>
    <a:srgbClr val="FF0000"/>
    <a:srgbClr val="FFFF00"/>
    <a:srgbClr val="3366FF"/>
    <a:srgbClr val="003399"/>
    <a:srgbClr val="336699"/>
    <a:srgbClr val="008080"/>
    <a:srgbClr val="000066"/>
    <a:srgbClr val="00244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20"/>
    <p:restoredTop sz="99210" autoAdjust="0"/>
  </p:normalViewPr>
  <p:slideViewPr>
    <p:cSldViewPr>
      <p:cViewPr>
        <p:scale>
          <a:sx n="100" d="100"/>
          <a:sy n="100" d="100"/>
        </p:scale>
        <p:origin x="-960" y="-384"/>
      </p:cViewPr>
      <p:guideLst>
        <p:guide orient="horz" pos="3838"/>
        <p:guide pos="487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8936"/>
    </p:cViewPr>
  </p:sorterViewPr>
  <p:notesViewPr>
    <p:cSldViewPr>
      <p:cViewPr varScale="1">
        <p:scale>
          <a:sx n="80" d="100"/>
          <a:sy n="80" d="100"/>
        </p:scale>
        <p:origin x="-2880" y="-112"/>
      </p:cViewPr>
      <p:guideLst>
        <p:guide orient="horz" pos="2860"/>
        <p:guide pos="218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notesMaster" Target="notesMasters/notesMaster1.xml"/><Relationship Id="rId51" Type="http://schemas.openxmlformats.org/officeDocument/2006/relationships/handoutMaster" Target="handoutMasters/handoutMaster1.xml"/><Relationship Id="rId52" Type="http://schemas.openxmlformats.org/officeDocument/2006/relationships/printerSettings" Target="printerSettings/printerSettings1.bin"/><Relationship Id="rId53" Type="http://schemas.openxmlformats.org/officeDocument/2006/relationships/presProps" Target="presProps.xml"/><Relationship Id="rId54" Type="http://schemas.openxmlformats.org/officeDocument/2006/relationships/viewProps" Target="viewProps.xml"/><Relationship Id="rId55" Type="http://schemas.openxmlformats.org/officeDocument/2006/relationships/theme" Target="theme/theme1.xml"/><Relationship Id="rId56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05138" cy="45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kumimoji="0" sz="1200">
                <a:cs typeface="+mn-cs"/>
              </a:defRPr>
            </a:lvl1pPr>
          </a:lstStyle>
          <a:p>
            <a:pPr>
              <a:defRPr/>
            </a:pPr>
            <a:r>
              <a:rPr lang="en-US"/>
              <a:t>Ross D. King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29063" y="0"/>
            <a:ext cx="3005137" cy="45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kumimoji="0" sz="1200">
                <a:cs typeface="+mn-cs"/>
              </a:defRPr>
            </a:lvl1pPr>
          </a:lstStyle>
          <a:p>
            <a:pPr>
              <a:defRPr/>
            </a:pPr>
            <a:fld id="{E61BDE3E-8C65-A147-9D0A-D2EACA2603B2}" type="datetime1">
              <a:rPr lang="en-US"/>
              <a:pPr>
                <a:defRPr/>
              </a:pPr>
              <a:t>15/11/18</a:t>
            </a:fld>
            <a:endParaRPr lang="en-US"/>
          </a:p>
        </p:txBody>
      </p:sp>
      <p:sp>
        <p:nvSpPr>
          <p:cNvPr id="1434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26475"/>
            <a:ext cx="3005138" cy="45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kumimoji="0" sz="1200">
                <a:cs typeface="+mn-cs"/>
              </a:defRPr>
            </a:lvl1pPr>
          </a:lstStyle>
          <a:p>
            <a:pPr>
              <a:defRPr/>
            </a:pPr>
            <a:r>
              <a:rPr lang="en-US"/>
              <a:t>Title goes here</a:t>
            </a:r>
          </a:p>
        </p:txBody>
      </p:sp>
      <p:sp>
        <p:nvSpPr>
          <p:cNvPr id="1434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29063" y="8626475"/>
            <a:ext cx="3005137" cy="45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kumimoji="0" sz="1200">
                <a:cs typeface="+mn-cs"/>
              </a:defRPr>
            </a:lvl1pPr>
          </a:lstStyle>
          <a:p>
            <a:pPr>
              <a:defRPr/>
            </a:pPr>
            <a:fld id="{3B5CF50B-5E97-1F4B-AC73-FE56B9FA170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183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Rectangle 8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05138" cy="45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kumimoji="0" sz="1200"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6387" name="Rectangle 9"/>
          <p:cNvSpPr>
            <a:spLocks noGrp="1" noRot="1" noChangeAspect="1" noChangeArrowheads="1"/>
          </p:cNvSpPr>
          <p:nvPr>
            <p:ph type="sldImg" idx="2"/>
          </p:nvPr>
        </p:nvSpPr>
        <p:spPr bwMode="auto">
          <a:xfrm>
            <a:off x="1196975" y="681038"/>
            <a:ext cx="4540250" cy="34051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058" name="Rectangle 10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23925" y="4313238"/>
            <a:ext cx="5086350" cy="408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0"/>
            <a:r>
              <a:rPr lang="en-US" noProof="0" smtClean="0"/>
              <a:t>Second level</a:t>
            </a:r>
          </a:p>
          <a:p>
            <a:pPr lvl="0"/>
            <a:r>
              <a:rPr lang="en-US" noProof="0" smtClean="0"/>
              <a:t>Third level</a:t>
            </a:r>
          </a:p>
          <a:p>
            <a:pPr lvl="0"/>
            <a:r>
              <a:rPr lang="en-US" noProof="0" smtClean="0"/>
              <a:t>Fourth level</a:t>
            </a:r>
          </a:p>
          <a:p>
            <a:pPr lvl="0"/>
            <a:r>
              <a:rPr lang="en-US" noProof="0" smtClean="0"/>
              <a:t>Fifth level</a:t>
            </a:r>
          </a:p>
        </p:txBody>
      </p:sp>
      <p:sp>
        <p:nvSpPr>
          <p:cNvPr id="2059" name="Rectangle 11"/>
          <p:cNvSpPr>
            <a:spLocks noGrp="1" noChangeArrowheads="1"/>
          </p:cNvSpPr>
          <p:nvPr>
            <p:ph type="dt" idx="1"/>
          </p:nvPr>
        </p:nvSpPr>
        <p:spPr bwMode="auto">
          <a:xfrm>
            <a:off x="3929063" y="0"/>
            <a:ext cx="3005137" cy="45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kumimoji="0" sz="1200">
                <a:cs typeface="+mn-cs"/>
              </a:defRPr>
            </a:lvl1pPr>
          </a:lstStyle>
          <a:p>
            <a:pPr>
              <a:defRPr/>
            </a:pPr>
            <a:fld id="{B73A28A8-FD03-754A-BFF3-654BA99B5AE2}" type="datetime1">
              <a:rPr lang="en-US"/>
              <a:pPr>
                <a:defRPr/>
              </a:pPr>
              <a:t>15/11/18</a:t>
            </a:fld>
            <a:endParaRPr lang="en-US"/>
          </a:p>
        </p:txBody>
      </p:sp>
      <p:sp>
        <p:nvSpPr>
          <p:cNvPr id="2060" name="Rectangle 12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26475"/>
            <a:ext cx="3005138" cy="45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kumimoji="0" sz="1200"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61" name="Rectangle 13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29063" y="8626475"/>
            <a:ext cx="3005137" cy="45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kumimoji="0" sz="1200">
                <a:cs typeface="+mn-cs"/>
              </a:defRPr>
            </a:lvl1pPr>
          </a:lstStyle>
          <a:p>
            <a:pPr>
              <a:defRPr/>
            </a:pPr>
            <a:fld id="{A38BFE17-4CC5-1C41-8A8E-6E808ABD0C6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83870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1pPr>
    <a:lvl2pPr marL="742950" indent="-28575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2pPr>
    <a:lvl3pPr marL="1143000" indent="-228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3pPr>
    <a:lvl4pPr marL="1600200" indent="-228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4pPr>
    <a:lvl5pPr marL="2057400" indent="-228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11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8A4FA209-3F72-7E4D-8BB1-C85A796B6404}" type="datetime1">
              <a:rPr kumimoji="0" lang="en-US" sz="1200"/>
              <a:pPr/>
              <a:t>15/11/18</a:t>
            </a:fld>
            <a:endParaRPr kumimoji="0" lang="en-US" sz="1200"/>
          </a:p>
        </p:txBody>
      </p:sp>
      <p:sp>
        <p:nvSpPr>
          <p:cNvPr id="34818" name="Rectangle 13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F90ABDB0-4F5C-EC44-A64B-9FEC73B5D32F}" type="slidenum">
              <a:rPr kumimoji="0" lang="en-US" sz="1200"/>
              <a:pPr/>
              <a:t>2</a:t>
            </a:fld>
            <a:endParaRPr kumimoji="0" lang="en-US" sz="1200"/>
          </a:p>
        </p:txBody>
      </p:sp>
      <p:sp>
        <p:nvSpPr>
          <p:cNvPr id="34819" name="Rectangle 2"/>
          <p:cNvSpPr>
            <a:spLocks noGrp="1" noRot="1" noChangeAspect="1" noChangeArrowheads="1"/>
          </p:cNvSpPr>
          <p:nvPr>
            <p:ph type="sldImg"/>
          </p:nvPr>
        </p:nvSpPr>
        <p:spPr>
          <a:ln/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Rectangle 11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3B5E3488-1734-1D45-9AE4-6241CC1DFA12}" type="datetime1">
              <a:rPr kumimoji="0" lang="en-US" sz="1200"/>
              <a:pPr/>
              <a:t>15/11/18</a:t>
            </a:fld>
            <a:endParaRPr kumimoji="0" lang="en-US" sz="1200"/>
          </a:p>
        </p:txBody>
      </p:sp>
      <p:sp>
        <p:nvSpPr>
          <p:cNvPr id="40962" name="Rectangle 13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228E70F6-A394-4041-8A24-2E201F72B54D}" type="slidenum">
              <a:rPr kumimoji="0" lang="en-US" sz="1200"/>
              <a:pPr/>
              <a:t>16</a:t>
            </a:fld>
            <a:endParaRPr kumimoji="0" lang="en-US" sz="1200"/>
          </a:p>
        </p:txBody>
      </p:sp>
      <p:sp>
        <p:nvSpPr>
          <p:cNvPr id="40963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Rectangle 11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212D3168-FBA3-D84E-9C34-4CAAF95C47BC}" type="datetime1">
              <a:rPr kumimoji="0" lang="en-US" sz="1200"/>
              <a:pPr/>
              <a:t>15/11/18</a:t>
            </a:fld>
            <a:endParaRPr kumimoji="0" lang="en-US" sz="1200"/>
          </a:p>
        </p:txBody>
      </p:sp>
      <p:sp>
        <p:nvSpPr>
          <p:cNvPr id="53250" name="Rectangle 13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2418377B-A55F-874D-B785-A9B823CF0D39}" type="slidenum">
              <a:rPr kumimoji="0" lang="en-US" sz="1200"/>
              <a:pPr/>
              <a:t>18</a:t>
            </a:fld>
            <a:endParaRPr kumimoji="0" lang="en-US" sz="1200"/>
          </a:p>
        </p:txBody>
      </p:sp>
      <p:sp>
        <p:nvSpPr>
          <p:cNvPr id="53251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Rectangle 11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212D3168-FBA3-D84E-9C34-4CAAF95C47BC}" type="datetime1">
              <a:rPr kumimoji="0" lang="en-US" sz="1200"/>
              <a:pPr/>
              <a:t>15/11/18</a:t>
            </a:fld>
            <a:endParaRPr kumimoji="0" lang="en-US" sz="1200"/>
          </a:p>
        </p:txBody>
      </p:sp>
      <p:sp>
        <p:nvSpPr>
          <p:cNvPr id="53250" name="Rectangle 13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2418377B-A55F-874D-B785-A9B823CF0D39}" type="slidenum">
              <a:rPr kumimoji="0" lang="en-US" sz="1200"/>
              <a:pPr/>
              <a:t>19</a:t>
            </a:fld>
            <a:endParaRPr kumimoji="0" lang="en-US" sz="1200"/>
          </a:p>
        </p:txBody>
      </p:sp>
      <p:sp>
        <p:nvSpPr>
          <p:cNvPr id="53251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Rectangle 11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212D3168-FBA3-D84E-9C34-4CAAF95C47BC}" type="datetime1">
              <a:rPr kumimoji="0" lang="en-US" sz="1200"/>
              <a:pPr/>
              <a:t>15/11/18</a:t>
            </a:fld>
            <a:endParaRPr kumimoji="0" lang="en-US" sz="1200"/>
          </a:p>
        </p:txBody>
      </p:sp>
      <p:sp>
        <p:nvSpPr>
          <p:cNvPr id="53250" name="Rectangle 13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2418377B-A55F-874D-B785-A9B823CF0D39}" type="slidenum">
              <a:rPr kumimoji="0" lang="en-US" sz="1200"/>
              <a:pPr/>
              <a:t>20</a:t>
            </a:fld>
            <a:endParaRPr kumimoji="0" lang="en-US" sz="1200"/>
          </a:p>
        </p:txBody>
      </p:sp>
      <p:sp>
        <p:nvSpPr>
          <p:cNvPr id="53251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Rectangle 11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212D3168-FBA3-D84E-9C34-4CAAF95C47BC}" type="datetime1">
              <a:rPr kumimoji="0" lang="en-US" sz="1200"/>
              <a:pPr/>
              <a:t>15/11/18</a:t>
            </a:fld>
            <a:endParaRPr kumimoji="0" lang="en-US" sz="1200"/>
          </a:p>
        </p:txBody>
      </p:sp>
      <p:sp>
        <p:nvSpPr>
          <p:cNvPr id="53250" name="Rectangle 13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2418377B-A55F-874D-B785-A9B823CF0D39}" type="slidenum">
              <a:rPr kumimoji="0" lang="en-US" sz="1200"/>
              <a:pPr/>
              <a:t>21</a:t>
            </a:fld>
            <a:endParaRPr kumimoji="0" lang="en-US" sz="1200"/>
          </a:p>
        </p:txBody>
      </p:sp>
      <p:sp>
        <p:nvSpPr>
          <p:cNvPr id="53251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1" name="Rectangle 11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93E3F459-E415-0B4D-A3B8-60B6C47B096C}" type="datetime1">
              <a:rPr kumimoji="0" lang="en-US" sz="1200"/>
              <a:pPr/>
              <a:t>15/11/18</a:t>
            </a:fld>
            <a:endParaRPr kumimoji="0" lang="en-US" sz="1200"/>
          </a:p>
        </p:txBody>
      </p:sp>
      <p:sp>
        <p:nvSpPr>
          <p:cNvPr id="102402" name="Rectangle 13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8D37FDD4-6324-2642-90D0-756F519382AF}" type="slidenum">
              <a:rPr kumimoji="0" lang="en-US" sz="1200"/>
              <a:pPr/>
              <a:t>22</a:t>
            </a:fld>
            <a:endParaRPr kumimoji="0" lang="en-US" sz="1200"/>
          </a:p>
        </p:txBody>
      </p:sp>
      <p:sp>
        <p:nvSpPr>
          <p:cNvPr id="102403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0240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49" name="Rectangle 11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A2A1BF1C-BE5A-B04B-B3B0-98F764E173C1}" type="datetime1">
              <a:rPr kumimoji="0" lang="en-US" sz="1200"/>
              <a:pPr/>
              <a:t>15/11/18</a:t>
            </a:fld>
            <a:endParaRPr kumimoji="0" lang="en-US" sz="1200"/>
          </a:p>
        </p:txBody>
      </p:sp>
      <p:sp>
        <p:nvSpPr>
          <p:cNvPr id="104450" name="Rectangle 13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AA0B5DDA-4449-F944-B3F1-03A8E4535FE0}" type="slidenum">
              <a:rPr kumimoji="0" lang="en-US" sz="1200"/>
              <a:pPr/>
              <a:t>23</a:t>
            </a:fld>
            <a:endParaRPr kumimoji="0" lang="en-US" sz="1200"/>
          </a:p>
        </p:txBody>
      </p:sp>
      <p:sp>
        <p:nvSpPr>
          <p:cNvPr id="104451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04452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3" name="Rectangle 11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B6A7717F-04B9-4744-BDDB-D09779F96408}" type="datetime1">
              <a:rPr kumimoji="0" lang="en-US" sz="1200"/>
              <a:pPr/>
              <a:t>15/11/18</a:t>
            </a:fld>
            <a:endParaRPr kumimoji="0" lang="en-US" sz="1200"/>
          </a:p>
        </p:txBody>
      </p:sp>
      <p:sp>
        <p:nvSpPr>
          <p:cNvPr id="110594" name="Rectangle 13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74C4BCA1-019F-D64A-A0A6-66043F4244EF}" type="slidenum">
              <a:rPr kumimoji="0" lang="en-US" sz="1200"/>
              <a:pPr/>
              <a:t>24</a:t>
            </a:fld>
            <a:endParaRPr kumimoji="0" lang="en-US" sz="1200"/>
          </a:p>
        </p:txBody>
      </p:sp>
      <p:sp>
        <p:nvSpPr>
          <p:cNvPr id="110595" name="Rectangle 2"/>
          <p:cNvSpPr>
            <a:spLocks noGrp="1" noRot="1" noChangeAspect="1" noChangeArrowheads="1"/>
          </p:cNvSpPr>
          <p:nvPr>
            <p:ph type="sldImg"/>
          </p:nvPr>
        </p:nvSpPr>
        <p:spPr>
          <a:ln/>
        </p:spPr>
      </p:sp>
      <p:sp>
        <p:nvSpPr>
          <p:cNvPr id="11059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5" name="Rectangle 11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24BCB061-9BB4-E342-A585-74A629E80FED}" type="datetime1">
              <a:rPr kumimoji="0" lang="en-US" sz="1200"/>
              <a:pPr/>
              <a:t>15/11/18</a:t>
            </a:fld>
            <a:endParaRPr kumimoji="0" lang="en-US" sz="1200"/>
          </a:p>
        </p:txBody>
      </p:sp>
      <p:sp>
        <p:nvSpPr>
          <p:cNvPr id="118786" name="Rectangle 13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0537B302-F1CF-7D45-A19A-37070AC0BEB8}" type="slidenum">
              <a:rPr kumimoji="0" lang="en-US" sz="1200"/>
              <a:pPr/>
              <a:t>25</a:t>
            </a:fld>
            <a:endParaRPr kumimoji="0" lang="en-US" sz="1200"/>
          </a:p>
        </p:txBody>
      </p:sp>
      <p:sp>
        <p:nvSpPr>
          <p:cNvPr id="118787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1878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3" name="Rectangle 11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4FDBC172-01A1-D640-9F3D-4FA99979EB62}" type="datetime1">
              <a:rPr kumimoji="0" lang="en-US" sz="1200"/>
              <a:pPr/>
              <a:t>15/11/18</a:t>
            </a:fld>
            <a:endParaRPr kumimoji="0" lang="en-US" sz="1200"/>
          </a:p>
        </p:txBody>
      </p:sp>
      <p:sp>
        <p:nvSpPr>
          <p:cNvPr id="120834" name="Rectangle 13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40167E5E-D9ED-4E45-9015-6E9CED60DF21}" type="slidenum">
              <a:rPr kumimoji="0" lang="en-US" sz="1200"/>
              <a:pPr/>
              <a:t>26</a:t>
            </a:fld>
            <a:endParaRPr kumimoji="0" lang="en-US" sz="1200"/>
          </a:p>
        </p:txBody>
      </p:sp>
      <p:sp>
        <p:nvSpPr>
          <p:cNvPr id="1208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8563" y="681038"/>
            <a:ext cx="4540250" cy="3405187"/>
          </a:xfrm>
          <a:solidFill>
            <a:srgbClr val="FFFFFF"/>
          </a:solidFill>
          <a:ln/>
        </p:spPr>
      </p:sp>
      <p:sp>
        <p:nvSpPr>
          <p:cNvPr id="1208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95325" y="4314825"/>
            <a:ext cx="5545138" cy="40846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11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72518138-2419-C740-8BC1-26468A47CDFB}" type="datetime1">
              <a:rPr kumimoji="0" lang="en-US" sz="1200"/>
              <a:pPr/>
              <a:t>15/11/18</a:t>
            </a:fld>
            <a:endParaRPr kumimoji="0" lang="en-US" sz="1200" dirty="0"/>
          </a:p>
        </p:txBody>
      </p:sp>
      <p:sp>
        <p:nvSpPr>
          <p:cNvPr id="24578" name="Rectangle 13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1E89E22E-18C8-3F46-B898-7942BE3BE284}" type="slidenum">
              <a:rPr kumimoji="0" lang="en-US" sz="1200"/>
              <a:pPr/>
              <a:t>3</a:t>
            </a:fld>
            <a:endParaRPr kumimoji="0" lang="en-US" sz="1200" dirty="0"/>
          </a:p>
        </p:txBody>
      </p:sp>
      <p:sp>
        <p:nvSpPr>
          <p:cNvPr id="24579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1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931FE389-4AE1-A34B-BE81-01D28209C744}" type="datetime1">
              <a:rPr lang="en-US"/>
              <a:pPr/>
              <a:t>15/11/18</a:t>
            </a:fld>
            <a:endParaRPr lang="en-US"/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5B69553-E797-2A4B-BFC7-995735868171}" type="slidenum">
              <a:rPr lang="en-US"/>
              <a:pPr/>
              <a:t>30</a:t>
            </a:fld>
            <a:endParaRPr lang="en-US"/>
          </a:p>
        </p:txBody>
      </p:sp>
      <p:sp>
        <p:nvSpPr>
          <p:cNvPr id="8355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8563" y="681038"/>
            <a:ext cx="4540250" cy="3405187"/>
          </a:xfrm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8355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95325" y="4314825"/>
            <a:ext cx="5545138" cy="4084638"/>
          </a:xfrm>
        </p:spPr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1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085E4E84-E530-8143-A017-3D93F8164DF7}" type="datetime1">
              <a:rPr lang="en-US"/>
              <a:pPr/>
              <a:t>15/11/18</a:t>
            </a:fld>
            <a:endParaRPr lang="en-US"/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50A6488-5F6E-744C-8B5A-A70FA2161736}" type="slidenum">
              <a:rPr lang="en-US"/>
              <a:pPr/>
              <a:t>31</a:t>
            </a:fld>
            <a:endParaRPr lang="en-US"/>
          </a:p>
        </p:txBody>
      </p:sp>
      <p:sp>
        <p:nvSpPr>
          <p:cNvPr id="837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8563" y="681038"/>
            <a:ext cx="4540250" cy="3405187"/>
          </a:xfrm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8376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93738" y="4314825"/>
            <a:ext cx="5548312" cy="4084638"/>
          </a:xfrm>
        </p:spPr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1" name="Rectangle 11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86496B69-D50D-AE4C-9514-F65A21F6787C}" type="datetime1">
              <a:rPr kumimoji="0" lang="en-US" sz="1200"/>
              <a:pPr/>
              <a:t>15/11/18</a:t>
            </a:fld>
            <a:endParaRPr kumimoji="0" lang="en-US" sz="1200"/>
          </a:p>
        </p:txBody>
      </p:sp>
      <p:sp>
        <p:nvSpPr>
          <p:cNvPr id="122882" name="Rectangle 13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BAA7DA35-6213-5841-AF38-6BEE01E1C276}" type="slidenum">
              <a:rPr kumimoji="0" lang="en-US" sz="1200"/>
              <a:pPr/>
              <a:t>32</a:t>
            </a:fld>
            <a:endParaRPr kumimoji="0" lang="en-US" sz="1200"/>
          </a:p>
        </p:txBody>
      </p:sp>
      <p:sp>
        <p:nvSpPr>
          <p:cNvPr id="122883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2288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29" name="Rectangle 11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36D75570-F5A0-7346-88B6-DD91205079C2}" type="datetime1">
              <a:rPr kumimoji="0" lang="en-US" sz="1200"/>
              <a:pPr/>
              <a:t>15/11/18</a:t>
            </a:fld>
            <a:endParaRPr kumimoji="0" lang="en-US" sz="1200"/>
          </a:p>
        </p:txBody>
      </p:sp>
      <p:sp>
        <p:nvSpPr>
          <p:cNvPr id="124930" name="Rectangle 13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427F571C-A469-5D4C-AB47-839CE43059A8}" type="slidenum">
              <a:rPr kumimoji="0" lang="en-US" sz="1200"/>
              <a:pPr/>
              <a:t>33</a:t>
            </a:fld>
            <a:endParaRPr kumimoji="0" lang="en-US" sz="1200"/>
          </a:p>
        </p:txBody>
      </p:sp>
      <p:sp>
        <p:nvSpPr>
          <p:cNvPr id="124931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24932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7" name="Rectangle 11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38E1C742-3ADF-F94A-8DB4-345840291F6C}" type="datetime1">
              <a:rPr kumimoji="0" lang="en-US" sz="1200"/>
              <a:pPr/>
              <a:t>15/11/18</a:t>
            </a:fld>
            <a:endParaRPr kumimoji="0" lang="en-US" sz="1200"/>
          </a:p>
        </p:txBody>
      </p:sp>
      <p:sp>
        <p:nvSpPr>
          <p:cNvPr id="126978" name="Rectangle 13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8F7CFD7A-536B-164A-B52C-F8C4614D2FAA}" type="slidenum">
              <a:rPr kumimoji="0" lang="en-US" sz="1200"/>
              <a:pPr/>
              <a:t>34</a:t>
            </a:fld>
            <a:endParaRPr kumimoji="0" lang="en-US" sz="1200"/>
          </a:p>
        </p:txBody>
      </p:sp>
      <p:sp>
        <p:nvSpPr>
          <p:cNvPr id="126979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26980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5" name="Rectangle 11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FD3CC303-9329-5340-A043-B47E9C297FFE}" type="datetime1">
              <a:rPr kumimoji="0" lang="en-US" sz="1200"/>
              <a:pPr/>
              <a:t>15/11/18</a:t>
            </a:fld>
            <a:endParaRPr kumimoji="0" lang="en-US" sz="1200"/>
          </a:p>
        </p:txBody>
      </p:sp>
      <p:sp>
        <p:nvSpPr>
          <p:cNvPr id="129026" name="Rectangle 13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C81B15C6-5EFA-484B-A0A1-491D1FEB64B7}" type="slidenum">
              <a:rPr kumimoji="0" lang="en-US" sz="1200"/>
              <a:pPr/>
              <a:t>35</a:t>
            </a:fld>
            <a:endParaRPr kumimoji="0" lang="en-US" sz="1200"/>
          </a:p>
        </p:txBody>
      </p:sp>
      <p:sp>
        <p:nvSpPr>
          <p:cNvPr id="129027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2902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11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14FFFFCA-1BE6-EE40-8583-CAE09D6D4D22}" type="datetime1">
              <a:rPr kumimoji="0" lang="en-US" sz="1200"/>
              <a:pPr/>
              <a:t>15/11/18</a:t>
            </a:fld>
            <a:endParaRPr kumimoji="0" lang="en-US" sz="1200"/>
          </a:p>
        </p:txBody>
      </p:sp>
      <p:sp>
        <p:nvSpPr>
          <p:cNvPr id="139267" name="Rectangle 13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892B497B-A8B0-F741-843A-90297B4B2BA5}" type="slidenum">
              <a:rPr kumimoji="0" lang="en-US" sz="1200"/>
              <a:pPr/>
              <a:t>36</a:t>
            </a:fld>
            <a:endParaRPr kumimoji="0" lang="en-US" sz="1200"/>
          </a:p>
        </p:txBody>
      </p:sp>
      <p:sp>
        <p:nvSpPr>
          <p:cNvPr id="921602" name="Text Box 2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96975" y="690563"/>
            <a:ext cx="4538663" cy="34036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921603" name="Text Box 3"/>
          <p:cNvSpPr txBox="1">
            <a:spLocks noGrp="1" noChangeArrowheads="1"/>
          </p:cNvSpPr>
          <p:nvPr>
            <p:ph type="body" idx="1"/>
          </p:nvPr>
        </p:nvSpPr>
        <p:spPr>
          <a:xfrm>
            <a:off x="693738" y="4313238"/>
            <a:ext cx="5546725" cy="4010025"/>
          </a:xfrm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0229" tIns="40115" rIns="80229" bIns="40115" anchor="ctr"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11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819961E5-7BEA-B140-8A7B-AACF54620602}" type="datetime1">
              <a:rPr kumimoji="0" lang="en-US" sz="1200"/>
              <a:pPr/>
              <a:t>15/11/18</a:t>
            </a:fld>
            <a:endParaRPr kumimoji="0" lang="en-US" sz="1200"/>
          </a:p>
        </p:txBody>
      </p:sp>
      <p:sp>
        <p:nvSpPr>
          <p:cNvPr id="137219" name="Rectangle 13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309DC46D-E328-F14A-8F0B-415C24D680A3}" type="slidenum">
              <a:rPr kumimoji="0" lang="en-US" sz="1200"/>
              <a:pPr/>
              <a:t>41</a:t>
            </a:fld>
            <a:endParaRPr kumimoji="0" lang="en-US" sz="1200"/>
          </a:p>
        </p:txBody>
      </p:sp>
      <p:sp>
        <p:nvSpPr>
          <p:cNvPr id="923650" name="Text Box 2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96975" y="690563"/>
            <a:ext cx="4538663" cy="34036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923651" name="Text Box 3"/>
          <p:cNvSpPr txBox="1">
            <a:spLocks noGrp="1" noChangeArrowheads="1"/>
          </p:cNvSpPr>
          <p:nvPr>
            <p:ph type="body" idx="1"/>
          </p:nvPr>
        </p:nvSpPr>
        <p:spPr>
          <a:xfrm>
            <a:off x="693738" y="4313238"/>
            <a:ext cx="5545137" cy="4010025"/>
          </a:xfrm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0229" tIns="40115" rIns="80229" bIns="40115" anchor="ctr"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11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8A4FA209-3F72-7E4D-8BB1-C85A796B6404}" type="datetime1">
              <a:rPr kumimoji="0" lang="en-US" sz="1200"/>
              <a:pPr/>
              <a:t>15/11/18</a:t>
            </a:fld>
            <a:endParaRPr kumimoji="0" lang="en-US" sz="1200"/>
          </a:p>
        </p:txBody>
      </p:sp>
      <p:sp>
        <p:nvSpPr>
          <p:cNvPr id="34818" name="Rectangle 13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F90ABDB0-4F5C-EC44-A64B-9FEC73B5D32F}" type="slidenum">
              <a:rPr kumimoji="0" lang="en-US" sz="1200"/>
              <a:pPr/>
              <a:t>44</a:t>
            </a:fld>
            <a:endParaRPr kumimoji="0" lang="en-US" sz="1200"/>
          </a:p>
        </p:txBody>
      </p:sp>
      <p:sp>
        <p:nvSpPr>
          <p:cNvPr id="34819" name="Rectangle 2"/>
          <p:cNvSpPr>
            <a:spLocks noGrp="1" noRot="1" noChangeAspect="1" noChangeArrowheads="1"/>
          </p:cNvSpPr>
          <p:nvPr>
            <p:ph type="sldImg"/>
          </p:nvPr>
        </p:nvSpPr>
        <p:spPr>
          <a:ln/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5" name="Rectangle 11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7D1E5E3C-1266-3D40-81D9-BDC9DED73A7E}" type="datetime1">
              <a:rPr kumimoji="0" lang="en-US" sz="1200"/>
              <a:pPr/>
              <a:t>15/11/18</a:t>
            </a:fld>
            <a:endParaRPr kumimoji="0" lang="en-US" sz="1200" dirty="0"/>
          </a:p>
        </p:txBody>
      </p:sp>
      <p:sp>
        <p:nvSpPr>
          <p:cNvPr id="144386" name="Rectangle 13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C5ED2D07-4809-F147-A34D-63E2DE7D1787}" type="slidenum">
              <a:rPr kumimoji="0" lang="en-US" sz="1200"/>
              <a:pPr/>
              <a:t>47</a:t>
            </a:fld>
            <a:endParaRPr kumimoji="0" lang="en-US" sz="1200" dirty="0"/>
          </a:p>
        </p:txBody>
      </p:sp>
      <p:sp>
        <p:nvSpPr>
          <p:cNvPr id="144387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4438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11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72518138-2419-C740-8BC1-26468A47CDFB}" type="datetime1">
              <a:rPr kumimoji="0" lang="en-US" sz="1200"/>
              <a:pPr/>
              <a:t>15/11/18</a:t>
            </a:fld>
            <a:endParaRPr kumimoji="0" lang="en-US" sz="1200" dirty="0"/>
          </a:p>
        </p:txBody>
      </p:sp>
      <p:sp>
        <p:nvSpPr>
          <p:cNvPr id="24578" name="Rectangle 13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1E89E22E-18C8-3F46-B898-7942BE3BE284}" type="slidenum">
              <a:rPr kumimoji="0" lang="en-US" sz="1200"/>
              <a:pPr/>
              <a:t>4</a:t>
            </a:fld>
            <a:endParaRPr kumimoji="0" lang="en-US" sz="1200" dirty="0"/>
          </a:p>
        </p:txBody>
      </p:sp>
      <p:sp>
        <p:nvSpPr>
          <p:cNvPr id="24579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5" name="Rectangle 11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7D1E5E3C-1266-3D40-81D9-BDC9DED73A7E}" type="datetime1">
              <a:rPr kumimoji="0" lang="en-US" sz="1200"/>
              <a:pPr/>
              <a:t>15/11/18</a:t>
            </a:fld>
            <a:endParaRPr kumimoji="0" lang="en-US" sz="1200" dirty="0"/>
          </a:p>
        </p:txBody>
      </p:sp>
      <p:sp>
        <p:nvSpPr>
          <p:cNvPr id="144386" name="Rectangle 13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C5ED2D07-4809-F147-A34D-63E2DE7D1787}" type="slidenum">
              <a:rPr kumimoji="0" lang="en-US" sz="1200"/>
              <a:pPr/>
              <a:t>48</a:t>
            </a:fld>
            <a:endParaRPr kumimoji="0" lang="en-US" sz="1200" dirty="0"/>
          </a:p>
        </p:txBody>
      </p:sp>
      <p:sp>
        <p:nvSpPr>
          <p:cNvPr id="144387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4438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11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8A4FA209-3F72-7E4D-8BB1-C85A796B6404}" type="datetime1">
              <a:rPr kumimoji="0" lang="en-US" sz="1200"/>
              <a:pPr/>
              <a:t>15/11/18</a:t>
            </a:fld>
            <a:endParaRPr kumimoji="0" lang="en-US" sz="1200"/>
          </a:p>
        </p:txBody>
      </p:sp>
      <p:sp>
        <p:nvSpPr>
          <p:cNvPr id="34818" name="Rectangle 13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F90ABDB0-4F5C-EC44-A64B-9FEC73B5D32F}" type="slidenum">
              <a:rPr kumimoji="0" lang="en-US" sz="1200"/>
              <a:pPr/>
              <a:t>9</a:t>
            </a:fld>
            <a:endParaRPr kumimoji="0" lang="en-US" sz="1200"/>
          </a:p>
        </p:txBody>
      </p:sp>
      <p:sp>
        <p:nvSpPr>
          <p:cNvPr id="34819" name="Rectangle 2"/>
          <p:cNvSpPr>
            <a:spLocks noGrp="1" noRot="1" noChangeAspect="1" noChangeArrowheads="1"/>
          </p:cNvSpPr>
          <p:nvPr>
            <p:ph type="sldImg"/>
          </p:nvPr>
        </p:nvSpPr>
        <p:spPr>
          <a:ln/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E078D158-4B8F-EF4A-A7D7-BEB59D3AFC26}" type="datetime1">
              <a:rPr kumimoji="0" lang="en-US" sz="1200"/>
              <a:pPr/>
              <a:t>15/11/18</a:t>
            </a:fld>
            <a:endParaRPr kumimoji="0" lang="en-US" sz="1200" dirty="0"/>
          </a:p>
        </p:txBody>
      </p:sp>
      <p:sp>
        <p:nvSpPr>
          <p:cNvPr id="22530" name="Rectangle 13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5AB1F5BC-3333-0847-BE83-0D96167CB620}" type="slidenum">
              <a:rPr kumimoji="0" lang="en-US" sz="1200"/>
              <a:pPr/>
              <a:t>10</a:t>
            </a:fld>
            <a:endParaRPr kumimoji="0" lang="en-US" sz="1200" dirty="0"/>
          </a:p>
        </p:txBody>
      </p:sp>
      <p:sp>
        <p:nvSpPr>
          <p:cNvPr id="22531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11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72518138-2419-C740-8BC1-26468A47CDFB}" type="datetime1">
              <a:rPr kumimoji="0" lang="en-US" sz="1200"/>
              <a:pPr/>
              <a:t>15/11/18</a:t>
            </a:fld>
            <a:endParaRPr kumimoji="0" lang="en-US" sz="1200" dirty="0"/>
          </a:p>
        </p:txBody>
      </p:sp>
      <p:sp>
        <p:nvSpPr>
          <p:cNvPr id="24578" name="Rectangle 13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1E89E22E-18C8-3F46-B898-7942BE3BE284}" type="slidenum">
              <a:rPr kumimoji="0" lang="en-US" sz="1200"/>
              <a:pPr/>
              <a:t>11</a:t>
            </a:fld>
            <a:endParaRPr kumimoji="0" lang="en-US" sz="1200" dirty="0"/>
          </a:p>
        </p:txBody>
      </p:sp>
      <p:sp>
        <p:nvSpPr>
          <p:cNvPr id="24579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11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F2E16FEF-3803-D745-9DC4-1E2CC39217FA}" type="datetime1">
              <a:rPr kumimoji="0" lang="en-US" sz="1200"/>
              <a:pPr/>
              <a:t>15/11/18</a:t>
            </a:fld>
            <a:endParaRPr kumimoji="0" lang="en-US" sz="1200"/>
          </a:p>
        </p:txBody>
      </p:sp>
      <p:sp>
        <p:nvSpPr>
          <p:cNvPr id="28674" name="Rectangle 13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9C953B06-6D8F-D349-A87F-F0FEEB2495A5}" type="slidenum">
              <a:rPr kumimoji="0" lang="en-US" sz="1200"/>
              <a:pPr/>
              <a:t>13</a:t>
            </a:fld>
            <a:endParaRPr kumimoji="0" lang="en-US" sz="1200"/>
          </a:p>
        </p:txBody>
      </p:sp>
      <p:sp>
        <p:nvSpPr>
          <p:cNvPr id="28675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11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2315F979-A61A-F14D-8073-9D113E11DA02}" type="datetime1">
              <a:rPr kumimoji="0" lang="en-US" sz="1200"/>
              <a:pPr/>
              <a:t>15/11/18</a:t>
            </a:fld>
            <a:endParaRPr kumimoji="0" lang="en-US" sz="1200"/>
          </a:p>
        </p:txBody>
      </p:sp>
      <p:sp>
        <p:nvSpPr>
          <p:cNvPr id="30722" name="Rectangle 13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F21837F3-71C6-AA42-BB24-2831BA2815E8}" type="slidenum">
              <a:rPr kumimoji="0" lang="en-US" sz="1200"/>
              <a:pPr/>
              <a:t>14</a:t>
            </a:fld>
            <a:endParaRPr kumimoji="0" lang="en-US" sz="1200"/>
          </a:p>
        </p:txBody>
      </p:sp>
      <p:sp>
        <p:nvSpPr>
          <p:cNvPr id="30723" name="Rectangle 2"/>
          <p:cNvSpPr>
            <a:spLocks noGrp="1" noRot="1" noChangeAspect="1" noChangeArrowheads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11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8A4FA209-3F72-7E4D-8BB1-C85A796B6404}" type="datetime1">
              <a:rPr kumimoji="0" lang="en-US" sz="1200"/>
              <a:pPr/>
              <a:t>15/11/18</a:t>
            </a:fld>
            <a:endParaRPr kumimoji="0" lang="en-US" sz="1200"/>
          </a:p>
        </p:txBody>
      </p:sp>
      <p:sp>
        <p:nvSpPr>
          <p:cNvPr id="34818" name="Rectangle 13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F90ABDB0-4F5C-EC44-A64B-9FEC73B5D32F}" type="slidenum">
              <a:rPr kumimoji="0" lang="en-US" sz="1200"/>
              <a:pPr/>
              <a:t>15</a:t>
            </a:fld>
            <a:endParaRPr kumimoji="0" lang="en-US" sz="1200"/>
          </a:p>
        </p:txBody>
      </p:sp>
      <p:sp>
        <p:nvSpPr>
          <p:cNvPr id="34819" name="Rectangle 2"/>
          <p:cNvSpPr>
            <a:spLocks noGrp="1" noRot="1" noChangeAspect="1" noChangeArrowheads="1"/>
          </p:cNvSpPr>
          <p:nvPr>
            <p:ph type="sldImg"/>
          </p:nvPr>
        </p:nvSpPr>
        <p:spPr>
          <a:ln/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-3175" y="2438400"/>
            <a:ext cx="9147175" cy="1063625"/>
            <a:chOff x="-2" y="1536"/>
            <a:chExt cx="5762" cy="670"/>
          </a:xfrm>
        </p:grpSpPr>
        <p:grpSp>
          <p:nvGrpSpPr>
            <p:cNvPr id="5" name="Group 3"/>
            <p:cNvGrpSpPr>
              <a:grpSpLocks/>
            </p:cNvGrpSpPr>
            <p:nvPr/>
          </p:nvGrpSpPr>
          <p:grpSpPr bwMode="auto">
            <a:xfrm flipH="1">
              <a:off x="-2" y="1562"/>
              <a:ext cx="5762" cy="638"/>
              <a:chOff x="-2" y="1562"/>
              <a:chExt cx="5762" cy="638"/>
            </a:xfrm>
          </p:grpSpPr>
          <p:sp>
            <p:nvSpPr>
              <p:cNvPr id="8" name="Freeform 4"/>
              <p:cNvSpPr>
                <a:spLocks/>
              </p:cNvSpPr>
              <p:nvPr/>
            </p:nvSpPr>
            <p:spPr bwMode="ltGray">
              <a:xfrm rot="-5400000">
                <a:off x="2559" y="-993"/>
                <a:ext cx="624" cy="5745"/>
              </a:xfrm>
              <a:custGeom>
                <a:avLst/>
                <a:gdLst>
                  <a:gd name="T0" fmla="*/ 0 w 1000"/>
                  <a:gd name="T1" fmla="*/ 0 h 720"/>
                  <a:gd name="T2" fmla="*/ 0 w 1000"/>
                  <a:gd name="T3" fmla="*/ 365765 h 720"/>
                  <a:gd name="T4" fmla="*/ 243 w 1000"/>
                  <a:gd name="T5" fmla="*/ 365765 h 720"/>
                  <a:gd name="T6" fmla="*/ 243 w 1000"/>
                  <a:gd name="T7" fmla="*/ 0 h 720"/>
                  <a:gd name="T8" fmla="*/ 0 w 1000"/>
                  <a:gd name="T9" fmla="*/ 0 h 72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000" h="720">
                    <a:moveTo>
                      <a:pt x="0" y="0"/>
                    </a:moveTo>
                    <a:lnTo>
                      <a:pt x="0" y="720"/>
                    </a:lnTo>
                    <a:lnTo>
                      <a:pt x="1000" y="720"/>
                    </a:lnTo>
                    <a:lnTo>
                      <a:pt x="100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" name="Freeform 5"/>
              <p:cNvSpPr>
                <a:spLocks/>
              </p:cNvSpPr>
              <p:nvPr/>
            </p:nvSpPr>
            <p:spPr bwMode="ltGray">
              <a:xfrm rot="-5400000">
                <a:off x="1323" y="1669"/>
                <a:ext cx="624" cy="421"/>
              </a:xfrm>
              <a:custGeom>
                <a:avLst/>
                <a:gdLst>
                  <a:gd name="T0" fmla="*/ 0 w 624"/>
                  <a:gd name="T1" fmla="*/ 0 h 317"/>
                  <a:gd name="T2" fmla="*/ 0 w 624"/>
                  <a:gd name="T3" fmla="*/ 636 h 317"/>
                  <a:gd name="T4" fmla="*/ 624 w 624"/>
                  <a:gd name="T5" fmla="*/ 636 h 317"/>
                  <a:gd name="T6" fmla="*/ 624 w 624"/>
                  <a:gd name="T7" fmla="*/ 0 h 317"/>
                  <a:gd name="T8" fmla="*/ 0 w 624"/>
                  <a:gd name="T9" fmla="*/ 0 h 3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24" h="317">
                    <a:moveTo>
                      <a:pt x="0" y="0"/>
                    </a:moveTo>
                    <a:cubicBezTo>
                      <a:pt x="0" y="0"/>
                      <a:pt x="0" y="272"/>
                      <a:pt x="0" y="272"/>
                    </a:cubicBezTo>
                    <a:cubicBezTo>
                      <a:pt x="432" y="224"/>
                      <a:pt x="520" y="317"/>
                      <a:pt x="624" y="272"/>
                    </a:cubicBezTo>
                    <a:lnTo>
                      <a:pt x="62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" name="Freeform 6"/>
              <p:cNvSpPr>
                <a:spLocks/>
              </p:cNvSpPr>
              <p:nvPr/>
            </p:nvSpPr>
            <p:spPr bwMode="ltGray">
              <a:xfrm rot="-5400000">
                <a:off x="982" y="1669"/>
                <a:ext cx="624" cy="422"/>
              </a:xfrm>
              <a:custGeom>
                <a:avLst/>
                <a:gdLst>
                  <a:gd name="T0" fmla="*/ 0 w 624"/>
                  <a:gd name="T1" fmla="*/ 0 h 317"/>
                  <a:gd name="T2" fmla="*/ 0 w 624"/>
                  <a:gd name="T3" fmla="*/ 642 h 317"/>
                  <a:gd name="T4" fmla="*/ 624 w 624"/>
                  <a:gd name="T5" fmla="*/ 642 h 317"/>
                  <a:gd name="T6" fmla="*/ 624 w 624"/>
                  <a:gd name="T7" fmla="*/ 0 h 317"/>
                  <a:gd name="T8" fmla="*/ 0 w 624"/>
                  <a:gd name="T9" fmla="*/ 0 h 3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24" h="317">
                    <a:moveTo>
                      <a:pt x="0" y="0"/>
                    </a:moveTo>
                    <a:lnTo>
                      <a:pt x="0" y="272"/>
                    </a:lnTo>
                    <a:cubicBezTo>
                      <a:pt x="104" y="317"/>
                      <a:pt x="432" y="240"/>
                      <a:pt x="624" y="272"/>
                    </a:cubicBezTo>
                    <a:lnTo>
                      <a:pt x="62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" name="Freeform 7"/>
              <p:cNvSpPr>
                <a:spLocks/>
              </p:cNvSpPr>
              <p:nvPr/>
            </p:nvSpPr>
            <p:spPr bwMode="ltGray">
              <a:xfrm rot="-5400000">
                <a:off x="-57" y="1752"/>
                <a:ext cx="624" cy="255"/>
              </a:xfrm>
              <a:custGeom>
                <a:avLst/>
                <a:gdLst>
                  <a:gd name="T0" fmla="*/ 0 w 624"/>
                  <a:gd name="T1" fmla="*/ 18 h 370"/>
                  <a:gd name="T2" fmla="*/ 0 w 624"/>
                  <a:gd name="T3" fmla="*/ 106 h 370"/>
                  <a:gd name="T4" fmla="*/ 624 w 624"/>
                  <a:gd name="T5" fmla="*/ 106 h 370"/>
                  <a:gd name="T6" fmla="*/ 624 w 624"/>
                  <a:gd name="T7" fmla="*/ 18 h 370"/>
                  <a:gd name="T8" fmla="*/ 384 w 624"/>
                  <a:gd name="T9" fmla="*/ 3 h 370"/>
                  <a:gd name="T10" fmla="*/ 0 w 624"/>
                  <a:gd name="T11" fmla="*/ 18 h 37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624" h="370">
                    <a:moveTo>
                      <a:pt x="0" y="53"/>
                    </a:moveTo>
                    <a:lnTo>
                      <a:pt x="0" y="325"/>
                    </a:lnTo>
                    <a:cubicBezTo>
                      <a:pt x="104" y="370"/>
                      <a:pt x="520" y="370"/>
                      <a:pt x="624" y="325"/>
                    </a:cubicBezTo>
                    <a:lnTo>
                      <a:pt x="624" y="53"/>
                    </a:lnTo>
                    <a:cubicBezTo>
                      <a:pt x="584" y="0"/>
                      <a:pt x="488" y="8"/>
                      <a:pt x="384" y="8"/>
                    </a:cubicBezTo>
                    <a:cubicBezTo>
                      <a:pt x="280" y="8"/>
                      <a:pt x="80" y="44"/>
                      <a:pt x="0" y="53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2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" name="Freeform 8"/>
              <p:cNvSpPr>
                <a:spLocks/>
              </p:cNvSpPr>
              <p:nvPr/>
            </p:nvSpPr>
            <p:spPr bwMode="ltGray">
              <a:xfrm rot="-5400000">
                <a:off x="664" y="1733"/>
                <a:ext cx="624" cy="294"/>
              </a:xfrm>
              <a:custGeom>
                <a:avLst/>
                <a:gdLst>
                  <a:gd name="T0" fmla="*/ 0 w 624"/>
                  <a:gd name="T1" fmla="*/ 0 h 317"/>
                  <a:gd name="T2" fmla="*/ 0 w 624"/>
                  <a:gd name="T3" fmla="*/ 217 h 317"/>
                  <a:gd name="T4" fmla="*/ 624 w 624"/>
                  <a:gd name="T5" fmla="*/ 217 h 317"/>
                  <a:gd name="T6" fmla="*/ 624 w 624"/>
                  <a:gd name="T7" fmla="*/ 0 h 317"/>
                  <a:gd name="T8" fmla="*/ 0 w 624"/>
                  <a:gd name="T9" fmla="*/ 0 h 3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24" h="317">
                    <a:moveTo>
                      <a:pt x="0" y="0"/>
                    </a:moveTo>
                    <a:lnTo>
                      <a:pt x="0" y="272"/>
                    </a:lnTo>
                    <a:cubicBezTo>
                      <a:pt x="104" y="317"/>
                      <a:pt x="520" y="317"/>
                      <a:pt x="624" y="272"/>
                    </a:cubicBezTo>
                    <a:lnTo>
                      <a:pt x="624" y="0"/>
                    </a:lnTo>
                    <a:cubicBezTo>
                      <a:pt x="240" y="42"/>
                      <a:pt x="130" y="0"/>
                      <a:pt x="0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" name="Freeform 9"/>
              <p:cNvSpPr>
                <a:spLocks/>
              </p:cNvSpPr>
              <p:nvPr/>
            </p:nvSpPr>
            <p:spPr bwMode="ltGray">
              <a:xfrm rot="-5400000">
                <a:off x="442" y="1699"/>
                <a:ext cx="624" cy="362"/>
              </a:xfrm>
              <a:custGeom>
                <a:avLst/>
                <a:gdLst>
                  <a:gd name="T0" fmla="*/ 0 w 624"/>
                  <a:gd name="T1" fmla="*/ 0 h 272"/>
                  <a:gd name="T2" fmla="*/ 0 w 624"/>
                  <a:gd name="T3" fmla="*/ 641 h 272"/>
                  <a:gd name="T4" fmla="*/ 240 w 624"/>
                  <a:gd name="T5" fmla="*/ 566 h 272"/>
                  <a:gd name="T6" fmla="*/ 624 w 624"/>
                  <a:gd name="T7" fmla="*/ 641 h 272"/>
                  <a:gd name="T8" fmla="*/ 624 w 624"/>
                  <a:gd name="T9" fmla="*/ 0 h 272"/>
                  <a:gd name="T10" fmla="*/ 0 w 624"/>
                  <a:gd name="T11" fmla="*/ 0 h 27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624" h="272">
                    <a:moveTo>
                      <a:pt x="0" y="0"/>
                    </a:moveTo>
                    <a:cubicBezTo>
                      <a:pt x="0" y="0"/>
                      <a:pt x="0" y="272"/>
                      <a:pt x="0" y="272"/>
                    </a:cubicBezTo>
                    <a:cubicBezTo>
                      <a:pt x="96" y="240"/>
                      <a:pt x="136" y="240"/>
                      <a:pt x="240" y="240"/>
                    </a:cubicBezTo>
                    <a:cubicBezTo>
                      <a:pt x="344" y="240"/>
                      <a:pt x="528" y="272"/>
                      <a:pt x="624" y="272"/>
                    </a:cubicBezTo>
                    <a:lnTo>
                      <a:pt x="62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" name="Freeform 10"/>
              <p:cNvSpPr>
                <a:spLocks/>
              </p:cNvSpPr>
              <p:nvPr/>
            </p:nvSpPr>
            <p:spPr bwMode="ltGray">
              <a:xfrm rot="-5400000">
                <a:off x="156" y="1726"/>
                <a:ext cx="632" cy="315"/>
              </a:xfrm>
              <a:custGeom>
                <a:avLst/>
                <a:gdLst>
                  <a:gd name="T0" fmla="*/ 8 w 632"/>
                  <a:gd name="T1" fmla="*/ 30 h 362"/>
                  <a:gd name="T2" fmla="*/ 8 w 632"/>
                  <a:gd name="T3" fmla="*/ 209 h 362"/>
                  <a:gd name="T4" fmla="*/ 248 w 632"/>
                  <a:gd name="T5" fmla="*/ 209 h 362"/>
                  <a:gd name="T6" fmla="*/ 632 w 632"/>
                  <a:gd name="T7" fmla="*/ 209 h 362"/>
                  <a:gd name="T8" fmla="*/ 632 w 632"/>
                  <a:gd name="T9" fmla="*/ 30 h 362"/>
                  <a:gd name="T10" fmla="*/ 104 w 632"/>
                  <a:gd name="T11" fmla="*/ 30 h 362"/>
                  <a:gd name="T12" fmla="*/ 8 w 632"/>
                  <a:gd name="T13" fmla="*/ 30 h 36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632" h="362">
                    <a:moveTo>
                      <a:pt x="8" y="45"/>
                    </a:moveTo>
                    <a:lnTo>
                      <a:pt x="8" y="317"/>
                    </a:lnTo>
                    <a:cubicBezTo>
                      <a:pt x="48" y="362"/>
                      <a:pt x="144" y="317"/>
                      <a:pt x="248" y="317"/>
                    </a:cubicBezTo>
                    <a:cubicBezTo>
                      <a:pt x="352" y="317"/>
                      <a:pt x="568" y="362"/>
                      <a:pt x="632" y="317"/>
                    </a:cubicBezTo>
                    <a:lnTo>
                      <a:pt x="632" y="45"/>
                    </a:lnTo>
                    <a:cubicBezTo>
                      <a:pt x="544" y="0"/>
                      <a:pt x="208" y="45"/>
                      <a:pt x="104" y="45"/>
                    </a:cubicBezTo>
                    <a:cubicBezTo>
                      <a:pt x="0" y="45"/>
                      <a:pt x="28" y="45"/>
                      <a:pt x="8" y="45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" name="Freeform 11"/>
              <p:cNvSpPr>
                <a:spLocks/>
              </p:cNvSpPr>
              <p:nvPr/>
            </p:nvSpPr>
            <p:spPr bwMode="ltGray">
              <a:xfrm rot="-5400000">
                <a:off x="3211" y="1664"/>
                <a:ext cx="624" cy="421"/>
              </a:xfrm>
              <a:custGeom>
                <a:avLst/>
                <a:gdLst>
                  <a:gd name="T0" fmla="*/ 0 w 624"/>
                  <a:gd name="T1" fmla="*/ 0 h 317"/>
                  <a:gd name="T2" fmla="*/ 0 w 624"/>
                  <a:gd name="T3" fmla="*/ 636 h 317"/>
                  <a:gd name="T4" fmla="*/ 624 w 624"/>
                  <a:gd name="T5" fmla="*/ 636 h 317"/>
                  <a:gd name="T6" fmla="*/ 624 w 624"/>
                  <a:gd name="T7" fmla="*/ 0 h 317"/>
                  <a:gd name="T8" fmla="*/ 0 w 624"/>
                  <a:gd name="T9" fmla="*/ 0 h 3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24" h="317">
                    <a:moveTo>
                      <a:pt x="0" y="0"/>
                    </a:moveTo>
                    <a:cubicBezTo>
                      <a:pt x="0" y="0"/>
                      <a:pt x="0" y="272"/>
                      <a:pt x="0" y="272"/>
                    </a:cubicBezTo>
                    <a:cubicBezTo>
                      <a:pt x="432" y="224"/>
                      <a:pt x="520" y="317"/>
                      <a:pt x="624" y="272"/>
                    </a:cubicBezTo>
                    <a:lnTo>
                      <a:pt x="62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" name="Freeform 12"/>
              <p:cNvSpPr>
                <a:spLocks/>
              </p:cNvSpPr>
              <p:nvPr/>
            </p:nvSpPr>
            <p:spPr bwMode="ltGray">
              <a:xfrm rot="-5400000">
                <a:off x="2870" y="1664"/>
                <a:ext cx="624" cy="422"/>
              </a:xfrm>
              <a:custGeom>
                <a:avLst/>
                <a:gdLst>
                  <a:gd name="T0" fmla="*/ 0 w 624"/>
                  <a:gd name="T1" fmla="*/ 0 h 317"/>
                  <a:gd name="T2" fmla="*/ 0 w 624"/>
                  <a:gd name="T3" fmla="*/ 642 h 317"/>
                  <a:gd name="T4" fmla="*/ 624 w 624"/>
                  <a:gd name="T5" fmla="*/ 642 h 317"/>
                  <a:gd name="T6" fmla="*/ 624 w 624"/>
                  <a:gd name="T7" fmla="*/ 0 h 317"/>
                  <a:gd name="T8" fmla="*/ 0 w 624"/>
                  <a:gd name="T9" fmla="*/ 0 h 3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24" h="317">
                    <a:moveTo>
                      <a:pt x="0" y="0"/>
                    </a:moveTo>
                    <a:lnTo>
                      <a:pt x="0" y="272"/>
                    </a:lnTo>
                    <a:cubicBezTo>
                      <a:pt x="104" y="317"/>
                      <a:pt x="432" y="240"/>
                      <a:pt x="624" y="272"/>
                    </a:cubicBezTo>
                    <a:lnTo>
                      <a:pt x="62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" name="Freeform 13"/>
              <p:cNvSpPr>
                <a:spLocks/>
              </p:cNvSpPr>
              <p:nvPr/>
            </p:nvSpPr>
            <p:spPr bwMode="ltGray">
              <a:xfrm rot="-5400000">
                <a:off x="1830" y="1747"/>
                <a:ext cx="624" cy="255"/>
              </a:xfrm>
              <a:custGeom>
                <a:avLst/>
                <a:gdLst>
                  <a:gd name="T0" fmla="*/ 0 w 624"/>
                  <a:gd name="T1" fmla="*/ 18 h 370"/>
                  <a:gd name="T2" fmla="*/ 0 w 624"/>
                  <a:gd name="T3" fmla="*/ 106 h 370"/>
                  <a:gd name="T4" fmla="*/ 624 w 624"/>
                  <a:gd name="T5" fmla="*/ 106 h 370"/>
                  <a:gd name="T6" fmla="*/ 624 w 624"/>
                  <a:gd name="T7" fmla="*/ 18 h 370"/>
                  <a:gd name="T8" fmla="*/ 384 w 624"/>
                  <a:gd name="T9" fmla="*/ 3 h 370"/>
                  <a:gd name="T10" fmla="*/ 0 w 624"/>
                  <a:gd name="T11" fmla="*/ 18 h 37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624" h="370">
                    <a:moveTo>
                      <a:pt x="0" y="53"/>
                    </a:moveTo>
                    <a:lnTo>
                      <a:pt x="0" y="325"/>
                    </a:lnTo>
                    <a:cubicBezTo>
                      <a:pt x="104" y="370"/>
                      <a:pt x="520" y="370"/>
                      <a:pt x="624" y="325"/>
                    </a:cubicBezTo>
                    <a:lnTo>
                      <a:pt x="624" y="53"/>
                    </a:lnTo>
                    <a:cubicBezTo>
                      <a:pt x="584" y="0"/>
                      <a:pt x="488" y="8"/>
                      <a:pt x="384" y="8"/>
                    </a:cubicBezTo>
                    <a:cubicBezTo>
                      <a:pt x="280" y="8"/>
                      <a:pt x="80" y="44"/>
                      <a:pt x="0" y="53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2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" name="Freeform 14"/>
              <p:cNvSpPr>
                <a:spLocks/>
              </p:cNvSpPr>
              <p:nvPr/>
            </p:nvSpPr>
            <p:spPr bwMode="ltGray">
              <a:xfrm rot="-5400000">
                <a:off x="2551" y="1728"/>
                <a:ext cx="624" cy="294"/>
              </a:xfrm>
              <a:custGeom>
                <a:avLst/>
                <a:gdLst>
                  <a:gd name="T0" fmla="*/ 0 w 624"/>
                  <a:gd name="T1" fmla="*/ 0 h 317"/>
                  <a:gd name="T2" fmla="*/ 0 w 624"/>
                  <a:gd name="T3" fmla="*/ 217 h 317"/>
                  <a:gd name="T4" fmla="*/ 624 w 624"/>
                  <a:gd name="T5" fmla="*/ 217 h 317"/>
                  <a:gd name="T6" fmla="*/ 624 w 624"/>
                  <a:gd name="T7" fmla="*/ 0 h 317"/>
                  <a:gd name="T8" fmla="*/ 0 w 624"/>
                  <a:gd name="T9" fmla="*/ 0 h 3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24" h="317">
                    <a:moveTo>
                      <a:pt x="0" y="0"/>
                    </a:moveTo>
                    <a:lnTo>
                      <a:pt x="0" y="272"/>
                    </a:lnTo>
                    <a:cubicBezTo>
                      <a:pt x="104" y="317"/>
                      <a:pt x="520" y="317"/>
                      <a:pt x="624" y="272"/>
                    </a:cubicBezTo>
                    <a:lnTo>
                      <a:pt x="624" y="0"/>
                    </a:lnTo>
                    <a:cubicBezTo>
                      <a:pt x="240" y="42"/>
                      <a:pt x="130" y="0"/>
                      <a:pt x="0" y="0"/>
                    </a:cubicBezTo>
                    <a:close/>
                  </a:path>
                </a:pathLst>
              </a:cu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" name="Freeform 15"/>
              <p:cNvSpPr>
                <a:spLocks/>
              </p:cNvSpPr>
              <p:nvPr/>
            </p:nvSpPr>
            <p:spPr bwMode="ltGray">
              <a:xfrm rot="-5400000">
                <a:off x="2330" y="1694"/>
                <a:ext cx="624" cy="361"/>
              </a:xfrm>
              <a:custGeom>
                <a:avLst/>
                <a:gdLst>
                  <a:gd name="T0" fmla="*/ 0 w 624"/>
                  <a:gd name="T1" fmla="*/ 0 h 272"/>
                  <a:gd name="T2" fmla="*/ 0 w 624"/>
                  <a:gd name="T3" fmla="*/ 636 h 272"/>
                  <a:gd name="T4" fmla="*/ 240 w 624"/>
                  <a:gd name="T5" fmla="*/ 561 h 272"/>
                  <a:gd name="T6" fmla="*/ 624 w 624"/>
                  <a:gd name="T7" fmla="*/ 636 h 272"/>
                  <a:gd name="T8" fmla="*/ 624 w 624"/>
                  <a:gd name="T9" fmla="*/ 0 h 272"/>
                  <a:gd name="T10" fmla="*/ 0 w 624"/>
                  <a:gd name="T11" fmla="*/ 0 h 27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624" h="272">
                    <a:moveTo>
                      <a:pt x="0" y="0"/>
                    </a:moveTo>
                    <a:cubicBezTo>
                      <a:pt x="0" y="0"/>
                      <a:pt x="0" y="272"/>
                      <a:pt x="0" y="272"/>
                    </a:cubicBezTo>
                    <a:cubicBezTo>
                      <a:pt x="96" y="240"/>
                      <a:pt x="136" y="240"/>
                      <a:pt x="240" y="240"/>
                    </a:cubicBezTo>
                    <a:cubicBezTo>
                      <a:pt x="344" y="240"/>
                      <a:pt x="528" y="272"/>
                      <a:pt x="624" y="272"/>
                    </a:cubicBezTo>
                    <a:lnTo>
                      <a:pt x="62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" name="Freeform 16"/>
              <p:cNvSpPr>
                <a:spLocks/>
              </p:cNvSpPr>
              <p:nvPr/>
            </p:nvSpPr>
            <p:spPr bwMode="ltGray">
              <a:xfrm rot="-5400000">
                <a:off x="2043" y="1721"/>
                <a:ext cx="632" cy="316"/>
              </a:xfrm>
              <a:custGeom>
                <a:avLst/>
                <a:gdLst>
                  <a:gd name="T0" fmla="*/ 8 w 632"/>
                  <a:gd name="T1" fmla="*/ 30 h 362"/>
                  <a:gd name="T2" fmla="*/ 8 w 632"/>
                  <a:gd name="T3" fmla="*/ 211 h 362"/>
                  <a:gd name="T4" fmla="*/ 248 w 632"/>
                  <a:gd name="T5" fmla="*/ 211 h 362"/>
                  <a:gd name="T6" fmla="*/ 632 w 632"/>
                  <a:gd name="T7" fmla="*/ 211 h 362"/>
                  <a:gd name="T8" fmla="*/ 632 w 632"/>
                  <a:gd name="T9" fmla="*/ 30 h 362"/>
                  <a:gd name="T10" fmla="*/ 104 w 632"/>
                  <a:gd name="T11" fmla="*/ 30 h 362"/>
                  <a:gd name="T12" fmla="*/ 8 w 632"/>
                  <a:gd name="T13" fmla="*/ 30 h 36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632" h="362">
                    <a:moveTo>
                      <a:pt x="8" y="45"/>
                    </a:moveTo>
                    <a:lnTo>
                      <a:pt x="8" y="317"/>
                    </a:lnTo>
                    <a:cubicBezTo>
                      <a:pt x="48" y="362"/>
                      <a:pt x="144" y="317"/>
                      <a:pt x="248" y="317"/>
                    </a:cubicBezTo>
                    <a:cubicBezTo>
                      <a:pt x="352" y="317"/>
                      <a:pt x="568" y="362"/>
                      <a:pt x="632" y="317"/>
                    </a:cubicBezTo>
                    <a:lnTo>
                      <a:pt x="632" y="45"/>
                    </a:lnTo>
                    <a:cubicBezTo>
                      <a:pt x="544" y="0"/>
                      <a:pt x="208" y="45"/>
                      <a:pt x="104" y="45"/>
                    </a:cubicBezTo>
                    <a:cubicBezTo>
                      <a:pt x="0" y="45"/>
                      <a:pt x="28" y="45"/>
                      <a:pt x="8" y="45"/>
                    </a:cubicBezTo>
                    <a:close/>
                  </a:path>
                </a:pathLst>
              </a:cu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" name="Freeform 17"/>
              <p:cNvSpPr>
                <a:spLocks/>
              </p:cNvSpPr>
              <p:nvPr/>
            </p:nvSpPr>
            <p:spPr bwMode="ltGray">
              <a:xfrm rot="-5400000">
                <a:off x="4077" y="1669"/>
                <a:ext cx="624" cy="421"/>
              </a:xfrm>
              <a:custGeom>
                <a:avLst/>
                <a:gdLst>
                  <a:gd name="T0" fmla="*/ 0 w 624"/>
                  <a:gd name="T1" fmla="*/ 0 h 317"/>
                  <a:gd name="T2" fmla="*/ 0 w 624"/>
                  <a:gd name="T3" fmla="*/ 636 h 317"/>
                  <a:gd name="T4" fmla="*/ 624 w 624"/>
                  <a:gd name="T5" fmla="*/ 636 h 317"/>
                  <a:gd name="T6" fmla="*/ 624 w 624"/>
                  <a:gd name="T7" fmla="*/ 0 h 317"/>
                  <a:gd name="T8" fmla="*/ 0 w 624"/>
                  <a:gd name="T9" fmla="*/ 0 h 3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24" h="317">
                    <a:moveTo>
                      <a:pt x="0" y="0"/>
                    </a:moveTo>
                    <a:cubicBezTo>
                      <a:pt x="0" y="0"/>
                      <a:pt x="0" y="272"/>
                      <a:pt x="0" y="272"/>
                    </a:cubicBezTo>
                    <a:cubicBezTo>
                      <a:pt x="432" y="224"/>
                      <a:pt x="520" y="317"/>
                      <a:pt x="624" y="272"/>
                    </a:cubicBezTo>
                    <a:lnTo>
                      <a:pt x="62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2" name="Freeform 18"/>
              <p:cNvSpPr>
                <a:spLocks/>
              </p:cNvSpPr>
              <p:nvPr/>
            </p:nvSpPr>
            <p:spPr bwMode="ltGray">
              <a:xfrm rot="-5400000">
                <a:off x="3736" y="1669"/>
                <a:ext cx="624" cy="422"/>
              </a:xfrm>
              <a:custGeom>
                <a:avLst/>
                <a:gdLst>
                  <a:gd name="T0" fmla="*/ 0 w 624"/>
                  <a:gd name="T1" fmla="*/ 0 h 317"/>
                  <a:gd name="T2" fmla="*/ 0 w 624"/>
                  <a:gd name="T3" fmla="*/ 642 h 317"/>
                  <a:gd name="T4" fmla="*/ 624 w 624"/>
                  <a:gd name="T5" fmla="*/ 642 h 317"/>
                  <a:gd name="T6" fmla="*/ 624 w 624"/>
                  <a:gd name="T7" fmla="*/ 0 h 317"/>
                  <a:gd name="T8" fmla="*/ 0 w 624"/>
                  <a:gd name="T9" fmla="*/ 0 h 3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24" h="317">
                    <a:moveTo>
                      <a:pt x="0" y="0"/>
                    </a:moveTo>
                    <a:lnTo>
                      <a:pt x="0" y="272"/>
                    </a:lnTo>
                    <a:cubicBezTo>
                      <a:pt x="104" y="317"/>
                      <a:pt x="432" y="240"/>
                      <a:pt x="624" y="272"/>
                    </a:cubicBezTo>
                    <a:lnTo>
                      <a:pt x="62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3" name="Freeform 19"/>
              <p:cNvSpPr>
                <a:spLocks/>
              </p:cNvSpPr>
              <p:nvPr/>
            </p:nvSpPr>
            <p:spPr bwMode="ltGray">
              <a:xfrm rot="-5400000">
                <a:off x="4584" y="1747"/>
                <a:ext cx="624" cy="255"/>
              </a:xfrm>
              <a:custGeom>
                <a:avLst/>
                <a:gdLst>
                  <a:gd name="T0" fmla="*/ 0 w 624"/>
                  <a:gd name="T1" fmla="*/ 18 h 370"/>
                  <a:gd name="T2" fmla="*/ 0 w 624"/>
                  <a:gd name="T3" fmla="*/ 106 h 370"/>
                  <a:gd name="T4" fmla="*/ 624 w 624"/>
                  <a:gd name="T5" fmla="*/ 106 h 370"/>
                  <a:gd name="T6" fmla="*/ 624 w 624"/>
                  <a:gd name="T7" fmla="*/ 18 h 370"/>
                  <a:gd name="T8" fmla="*/ 384 w 624"/>
                  <a:gd name="T9" fmla="*/ 3 h 370"/>
                  <a:gd name="T10" fmla="*/ 0 w 624"/>
                  <a:gd name="T11" fmla="*/ 18 h 37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624" h="370">
                    <a:moveTo>
                      <a:pt x="0" y="53"/>
                    </a:moveTo>
                    <a:lnTo>
                      <a:pt x="0" y="325"/>
                    </a:lnTo>
                    <a:cubicBezTo>
                      <a:pt x="104" y="370"/>
                      <a:pt x="520" y="370"/>
                      <a:pt x="624" y="325"/>
                    </a:cubicBezTo>
                    <a:lnTo>
                      <a:pt x="624" y="53"/>
                    </a:lnTo>
                    <a:cubicBezTo>
                      <a:pt x="584" y="0"/>
                      <a:pt x="488" y="8"/>
                      <a:pt x="384" y="8"/>
                    </a:cubicBezTo>
                    <a:cubicBezTo>
                      <a:pt x="280" y="8"/>
                      <a:pt x="80" y="44"/>
                      <a:pt x="0" y="53"/>
                    </a:cubicBezTo>
                    <a:close/>
                  </a:path>
                </a:pathLst>
              </a:cu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2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" name="Freeform 20"/>
              <p:cNvSpPr>
                <a:spLocks/>
              </p:cNvSpPr>
              <p:nvPr/>
            </p:nvSpPr>
            <p:spPr bwMode="ltGray">
              <a:xfrm>
                <a:off x="5469" y="1562"/>
                <a:ext cx="291" cy="625"/>
              </a:xfrm>
              <a:custGeom>
                <a:avLst/>
                <a:gdLst>
                  <a:gd name="T0" fmla="*/ 0 w 291"/>
                  <a:gd name="T1" fmla="*/ 624 h 625"/>
                  <a:gd name="T2" fmla="*/ 291 w 291"/>
                  <a:gd name="T3" fmla="*/ 625 h 625"/>
                  <a:gd name="T4" fmla="*/ 291 w 291"/>
                  <a:gd name="T5" fmla="*/ 6 h 625"/>
                  <a:gd name="T6" fmla="*/ 0 w 291"/>
                  <a:gd name="T7" fmla="*/ 0 h 625"/>
                  <a:gd name="T8" fmla="*/ 0 w 291"/>
                  <a:gd name="T9" fmla="*/ 624 h 62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91" h="625">
                    <a:moveTo>
                      <a:pt x="0" y="624"/>
                    </a:moveTo>
                    <a:lnTo>
                      <a:pt x="291" y="625"/>
                    </a:lnTo>
                    <a:lnTo>
                      <a:pt x="291" y="6"/>
                    </a:lnTo>
                    <a:lnTo>
                      <a:pt x="0" y="0"/>
                    </a:lnTo>
                    <a:cubicBezTo>
                      <a:pt x="39" y="384"/>
                      <a:pt x="0" y="494"/>
                      <a:pt x="0" y="624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" name="Freeform 21"/>
              <p:cNvSpPr>
                <a:spLocks/>
              </p:cNvSpPr>
              <p:nvPr/>
            </p:nvSpPr>
            <p:spPr bwMode="ltGray">
              <a:xfrm rot="-5400000">
                <a:off x="5084" y="1694"/>
                <a:ext cx="624" cy="361"/>
              </a:xfrm>
              <a:custGeom>
                <a:avLst/>
                <a:gdLst>
                  <a:gd name="T0" fmla="*/ 0 w 624"/>
                  <a:gd name="T1" fmla="*/ 0 h 272"/>
                  <a:gd name="T2" fmla="*/ 0 w 624"/>
                  <a:gd name="T3" fmla="*/ 636 h 272"/>
                  <a:gd name="T4" fmla="*/ 240 w 624"/>
                  <a:gd name="T5" fmla="*/ 561 h 272"/>
                  <a:gd name="T6" fmla="*/ 624 w 624"/>
                  <a:gd name="T7" fmla="*/ 636 h 272"/>
                  <a:gd name="T8" fmla="*/ 624 w 624"/>
                  <a:gd name="T9" fmla="*/ 0 h 272"/>
                  <a:gd name="T10" fmla="*/ 0 w 624"/>
                  <a:gd name="T11" fmla="*/ 0 h 27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624" h="272">
                    <a:moveTo>
                      <a:pt x="0" y="0"/>
                    </a:moveTo>
                    <a:cubicBezTo>
                      <a:pt x="0" y="0"/>
                      <a:pt x="0" y="272"/>
                      <a:pt x="0" y="272"/>
                    </a:cubicBezTo>
                    <a:cubicBezTo>
                      <a:pt x="96" y="240"/>
                      <a:pt x="136" y="240"/>
                      <a:pt x="240" y="240"/>
                    </a:cubicBezTo>
                    <a:cubicBezTo>
                      <a:pt x="344" y="240"/>
                      <a:pt x="528" y="272"/>
                      <a:pt x="624" y="272"/>
                    </a:cubicBezTo>
                    <a:lnTo>
                      <a:pt x="62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" name="Freeform 22"/>
              <p:cNvSpPr>
                <a:spLocks/>
              </p:cNvSpPr>
              <p:nvPr/>
            </p:nvSpPr>
            <p:spPr bwMode="ltGray">
              <a:xfrm rot="-5400000">
                <a:off x="4797" y="1721"/>
                <a:ext cx="632" cy="316"/>
              </a:xfrm>
              <a:custGeom>
                <a:avLst/>
                <a:gdLst>
                  <a:gd name="T0" fmla="*/ 8 w 632"/>
                  <a:gd name="T1" fmla="*/ 30 h 362"/>
                  <a:gd name="T2" fmla="*/ 8 w 632"/>
                  <a:gd name="T3" fmla="*/ 211 h 362"/>
                  <a:gd name="T4" fmla="*/ 248 w 632"/>
                  <a:gd name="T5" fmla="*/ 211 h 362"/>
                  <a:gd name="T6" fmla="*/ 632 w 632"/>
                  <a:gd name="T7" fmla="*/ 211 h 362"/>
                  <a:gd name="T8" fmla="*/ 632 w 632"/>
                  <a:gd name="T9" fmla="*/ 30 h 362"/>
                  <a:gd name="T10" fmla="*/ 104 w 632"/>
                  <a:gd name="T11" fmla="*/ 30 h 362"/>
                  <a:gd name="T12" fmla="*/ 8 w 632"/>
                  <a:gd name="T13" fmla="*/ 30 h 36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632" h="362">
                    <a:moveTo>
                      <a:pt x="8" y="45"/>
                    </a:moveTo>
                    <a:lnTo>
                      <a:pt x="8" y="317"/>
                    </a:lnTo>
                    <a:cubicBezTo>
                      <a:pt x="48" y="362"/>
                      <a:pt x="144" y="317"/>
                      <a:pt x="248" y="317"/>
                    </a:cubicBezTo>
                    <a:cubicBezTo>
                      <a:pt x="352" y="317"/>
                      <a:pt x="568" y="362"/>
                      <a:pt x="632" y="317"/>
                    </a:cubicBezTo>
                    <a:lnTo>
                      <a:pt x="632" y="45"/>
                    </a:lnTo>
                    <a:cubicBezTo>
                      <a:pt x="544" y="0"/>
                      <a:pt x="208" y="45"/>
                      <a:pt x="104" y="45"/>
                    </a:cubicBezTo>
                    <a:cubicBezTo>
                      <a:pt x="0" y="45"/>
                      <a:pt x="28" y="45"/>
                      <a:pt x="8" y="45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6" name="Freeform 23"/>
            <p:cNvSpPr>
              <a:spLocks/>
            </p:cNvSpPr>
            <p:nvPr/>
          </p:nvSpPr>
          <p:spPr bwMode="ltGray">
            <a:xfrm flipH="1">
              <a:off x="-2" y="1536"/>
              <a:ext cx="5762" cy="412"/>
            </a:xfrm>
            <a:custGeom>
              <a:avLst/>
              <a:gdLst>
                <a:gd name="T0" fmla="*/ 0 w 5762"/>
                <a:gd name="T1" fmla="*/ 196 h 385"/>
                <a:gd name="T2" fmla="*/ 5762 w 5762"/>
                <a:gd name="T3" fmla="*/ 188 h 385"/>
                <a:gd name="T4" fmla="*/ 5762 w 5762"/>
                <a:gd name="T5" fmla="*/ 4 h 385"/>
                <a:gd name="T6" fmla="*/ 0 w 5762"/>
                <a:gd name="T7" fmla="*/ 0 h 385"/>
                <a:gd name="T8" fmla="*/ 0 w 5762"/>
                <a:gd name="T9" fmla="*/ 196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62" h="385">
                  <a:moveTo>
                    <a:pt x="0" y="196"/>
                  </a:moveTo>
                  <a:cubicBezTo>
                    <a:pt x="1667" y="385"/>
                    <a:pt x="2275" y="93"/>
                    <a:pt x="5762" y="188"/>
                  </a:cubicBezTo>
                  <a:lnTo>
                    <a:pt x="5762" y="4"/>
                  </a:lnTo>
                  <a:lnTo>
                    <a:pt x="0" y="0"/>
                  </a:lnTo>
                  <a:lnTo>
                    <a:pt x="0" y="196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rgbClr val="767676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7" name="Freeform 24"/>
            <p:cNvSpPr>
              <a:spLocks/>
            </p:cNvSpPr>
            <p:nvPr/>
          </p:nvSpPr>
          <p:spPr bwMode="ltGray">
            <a:xfrm flipH="1">
              <a:off x="-2" y="2017"/>
              <a:ext cx="5761" cy="189"/>
            </a:xfrm>
            <a:custGeom>
              <a:avLst/>
              <a:gdLst>
                <a:gd name="T0" fmla="*/ 0 w 5761"/>
                <a:gd name="T1" fmla="*/ 28 h 189"/>
                <a:gd name="T2" fmla="*/ 5761 w 5761"/>
                <a:gd name="T3" fmla="*/ 0 h 189"/>
                <a:gd name="T4" fmla="*/ 5761 w 5761"/>
                <a:gd name="T5" fmla="*/ 189 h 189"/>
                <a:gd name="T6" fmla="*/ 1 w 5761"/>
                <a:gd name="T7" fmla="*/ 189 h 189"/>
                <a:gd name="T8" fmla="*/ 0 w 5761"/>
                <a:gd name="T9" fmla="*/ 28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61" h="189">
                  <a:moveTo>
                    <a:pt x="0" y="28"/>
                  </a:moveTo>
                  <a:cubicBezTo>
                    <a:pt x="961" y="0"/>
                    <a:pt x="4971" y="161"/>
                    <a:pt x="5761" y="0"/>
                  </a:cubicBezTo>
                  <a:lnTo>
                    <a:pt x="5761" y="189"/>
                  </a:lnTo>
                  <a:lnTo>
                    <a:pt x="1" y="189"/>
                  </a:lnTo>
                  <a:lnTo>
                    <a:pt x="0" y="28"/>
                  </a:lnTo>
                  <a:close/>
                </a:path>
              </a:pathLst>
            </a:custGeom>
            <a:gradFill rotWithShape="0">
              <a:gsLst>
                <a:gs pos="0">
                  <a:srgbClr val="767676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chemeClr val="tx1"/>
                  </a:solidFill>
                  <a:prstDash val="solid"/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</p:grpSp>
      <p:sp>
        <p:nvSpPr>
          <p:cNvPr id="90137" name="Rectangle 25"/>
          <p:cNvSpPr>
            <a:spLocks noGrp="1" noChangeArrowheads="1"/>
          </p:cNvSpPr>
          <p:nvPr>
            <p:ph type="ctrTitle"/>
          </p:nvPr>
        </p:nvSpPr>
        <p:spPr>
          <a:xfrm>
            <a:off x="1173163" y="1341438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 smtClean="0"/>
              <a:t>Click to edit Master title style</a:t>
            </a:r>
          </a:p>
        </p:txBody>
      </p:sp>
      <p:sp>
        <p:nvSpPr>
          <p:cNvPr id="90138" name="Rectangle 26"/>
          <p:cNvSpPr>
            <a:spLocks noGrp="1" noChangeArrowheads="1"/>
          </p:cNvSpPr>
          <p:nvPr>
            <p:ph type="subTitle" idx="1"/>
          </p:nvPr>
        </p:nvSpPr>
        <p:spPr>
          <a:xfrm>
            <a:off x="1166813" y="3886200"/>
            <a:ext cx="6400800" cy="1752600"/>
          </a:xfrm>
        </p:spPr>
        <p:txBody>
          <a:bodyPr/>
          <a:lstStyle>
            <a:lvl1pPr marL="0" indent="0">
              <a:buFont typeface="Monotype Sorts" charset="0"/>
              <a:buNone/>
              <a:defRPr/>
            </a:lvl1pPr>
          </a:lstStyle>
          <a:p>
            <a:pPr lvl="0"/>
            <a:r>
              <a:rPr lang="en-US" noProof="0" smtClean="0"/>
              <a:t>Click to edit Master subtitle style</a:t>
            </a:r>
          </a:p>
        </p:txBody>
      </p:sp>
      <p:sp>
        <p:nvSpPr>
          <p:cNvPr id="27" name="Rectangle 27"/>
          <p:cNvSpPr>
            <a:spLocks noGrp="1" noChangeArrowheads="1"/>
          </p:cNvSpPr>
          <p:nvPr>
            <p:ph type="dt" sz="half" idx="10"/>
          </p:nvPr>
        </p:nvSpPr>
        <p:spPr>
          <a:xfrm>
            <a:off x="1166813" y="6248400"/>
            <a:ext cx="1905000" cy="457200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8" name="Rectangle 28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9" name="Rectangle 29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6DF0AEF0-4449-0547-80FC-FE5B868429B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412872"/>
      </p:ext>
    </p:extLst>
  </p:cSld>
  <p:clrMapOvr>
    <a:masterClrMapping/>
  </p:clrMapOvr>
  <p:transition xmlns:p14="http://schemas.microsoft.com/office/powerpoint/2010/main">
    <p:dissolv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Rectangle 27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2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2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ACA84B0-CE3A-FD4F-80F5-27C68D38C18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386987"/>
      </p:ext>
    </p:extLst>
  </p:cSld>
  <p:clrMapOvr>
    <a:masterClrMapping/>
  </p:clrMapOvr>
  <p:transition xmlns:p14="http://schemas.microsoft.com/office/powerpoint/2010/main">
    <p:dissolv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02463" y="457200"/>
            <a:ext cx="1943100" cy="5638800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73163" y="457200"/>
            <a:ext cx="5676900" cy="5638800"/>
          </a:xfr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Rectangle 27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2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2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20D4FF3-A530-9849-ABBA-84B8F5E712D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262445"/>
      </p:ext>
    </p:extLst>
  </p:cSld>
  <p:clrMapOvr>
    <a:masterClrMapping/>
  </p:clrMapOvr>
  <p:transition xmlns:p14="http://schemas.microsoft.com/office/powerpoint/2010/main">
    <p:dissolv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3163" y="457200"/>
            <a:ext cx="7772400" cy="1143000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173163" y="1981200"/>
            <a:ext cx="3810000" cy="4114800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5135563" y="1981200"/>
            <a:ext cx="3810000" cy="1981200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5135563" y="4114800"/>
            <a:ext cx="3810000" cy="1981200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6" name="Rectangle 27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2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2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57C537F-95E6-DA45-B257-8626B0277F4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990731"/>
      </p:ext>
    </p:extLst>
  </p:cSld>
  <p:clrMapOvr>
    <a:masterClrMapping/>
  </p:clrMapOvr>
  <p:transition xmlns:p14="http://schemas.microsoft.com/office/powerpoint/2010/main">
    <p:dissolv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3163" y="457200"/>
            <a:ext cx="7772400" cy="1143000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1173163" y="1981200"/>
            <a:ext cx="7772400" cy="4114800"/>
          </a:xfrm>
        </p:spPr>
        <p:txBody>
          <a:bodyPr/>
          <a:lstStyle/>
          <a:p>
            <a:pPr lvl="0"/>
            <a:endParaRPr lang="en-US" noProof="0" smtClean="0"/>
          </a:p>
        </p:txBody>
      </p:sp>
      <p:sp>
        <p:nvSpPr>
          <p:cNvPr id="4" name="Rectangle 27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2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2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75215A4-7719-1B4C-89FC-35CEE100302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347293"/>
      </p:ext>
    </p:extLst>
  </p:cSld>
  <p:clrMapOvr>
    <a:masterClrMapping/>
  </p:clrMapOvr>
  <p:transition xmlns:p14="http://schemas.microsoft.com/office/powerpoint/2010/main">
    <p:dissolv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Rectangle 27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2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2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4F6F783-029B-0C46-8A97-565609B6135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453002"/>
      </p:ext>
    </p:extLst>
  </p:cSld>
  <p:clrMapOvr>
    <a:masterClrMapping/>
  </p:clrMapOvr>
  <p:transition xmlns:p14="http://schemas.microsoft.com/office/powerpoint/2010/main">
    <p:dissolv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Rectangle 27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2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2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BD999DE-7D05-1C4A-B8FE-ECD6B6FC26C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722256"/>
      </p:ext>
    </p:extLst>
  </p:cSld>
  <p:clrMapOvr>
    <a:masterClrMapping/>
  </p:clrMapOvr>
  <p:transition xmlns:p14="http://schemas.microsoft.com/office/powerpoint/2010/main">
    <p:dissolv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73163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35563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Rectangle 27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2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2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F60FB80-DB4B-B440-9782-52E54EFFF96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456429"/>
      </p:ext>
    </p:extLst>
  </p:cSld>
  <p:clrMapOvr>
    <a:masterClrMapping/>
  </p:clrMapOvr>
  <p:transition xmlns:p14="http://schemas.microsoft.com/office/powerpoint/2010/main">
    <p:dissolv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7" name="Rectangle 27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2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2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6526EB2-A108-8440-8410-5A7792F758A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075142"/>
      </p:ext>
    </p:extLst>
  </p:cSld>
  <p:clrMapOvr>
    <a:masterClrMapping/>
  </p:clrMapOvr>
  <p:transition xmlns:p14="http://schemas.microsoft.com/office/powerpoint/2010/main">
    <p:dissolv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Rectangle 27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2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2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8C962C5-79FF-884A-91C3-ED019A70DC5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16319"/>
      </p:ext>
    </p:extLst>
  </p:cSld>
  <p:clrMapOvr>
    <a:masterClrMapping/>
  </p:clrMapOvr>
  <p:transition xmlns:p14="http://schemas.microsoft.com/office/powerpoint/2010/main">
    <p:dissolv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7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2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2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21A9D78-1B2C-9B48-8117-0DF3E20A956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662579"/>
      </p:ext>
    </p:extLst>
  </p:cSld>
  <p:clrMapOvr>
    <a:masterClrMapping/>
  </p:clrMapOvr>
  <p:transition xmlns:p14="http://schemas.microsoft.com/office/powerpoint/2010/main">
    <p:dissolv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Rectangle 27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2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2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94C2D61-56BA-E44E-AF60-66BD3D51A8F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5148660"/>
      </p:ext>
    </p:extLst>
  </p:cSld>
  <p:clrMapOvr>
    <a:masterClrMapping/>
  </p:clrMapOvr>
  <p:transition xmlns:p14="http://schemas.microsoft.com/office/powerpoint/2010/main">
    <p:dissolv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Rectangle 27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2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2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49C8A5D-ABDB-6B4B-8316-9EED69F1492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379573"/>
      </p:ext>
    </p:extLst>
  </p:cSld>
  <p:clrMapOvr>
    <a:masterClrMapping/>
  </p:clrMapOvr>
  <p:transition xmlns:p14="http://schemas.microsoft.com/office/powerpoint/2010/main">
    <p:dissolve/>
  </p:transition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>
          <a:outerShdw blurRad="63500" dist="107763" dir="2700000" algn="ctr" rotWithShape="0">
            <a:srgbClr val="000000">
              <a:alpha val="74998"/>
            </a:srgbClr>
          </a:outerShdw>
        </a:effectLst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6" name="Group 2"/>
          <p:cNvGrpSpPr>
            <a:grpSpLocks/>
          </p:cNvGrpSpPr>
          <p:nvPr/>
        </p:nvGrpSpPr>
        <p:grpSpPr bwMode="auto">
          <a:xfrm>
            <a:off x="0" y="-4763"/>
            <a:ext cx="1063625" cy="6858001"/>
            <a:chOff x="0" y="-3"/>
            <a:chExt cx="670" cy="4320"/>
          </a:xfrm>
        </p:grpSpPr>
        <p:grpSp>
          <p:nvGrpSpPr>
            <p:cNvPr id="1032" name="Group 3"/>
            <p:cNvGrpSpPr>
              <a:grpSpLocks/>
            </p:cNvGrpSpPr>
            <p:nvPr/>
          </p:nvGrpSpPr>
          <p:grpSpPr bwMode="auto">
            <a:xfrm rot="16200000" flipH="1">
              <a:off x="-1815" y="1838"/>
              <a:ext cx="4320" cy="638"/>
              <a:chOff x="-2" y="1562"/>
              <a:chExt cx="5762" cy="638"/>
            </a:xfrm>
          </p:grpSpPr>
          <p:sp>
            <p:nvSpPr>
              <p:cNvPr id="1035" name="Freeform 4"/>
              <p:cNvSpPr>
                <a:spLocks/>
              </p:cNvSpPr>
              <p:nvPr/>
            </p:nvSpPr>
            <p:spPr bwMode="ltGray">
              <a:xfrm rot="-5400000">
                <a:off x="2559" y="-993"/>
                <a:ext cx="624" cy="5745"/>
              </a:xfrm>
              <a:custGeom>
                <a:avLst/>
                <a:gdLst>
                  <a:gd name="T0" fmla="*/ 0 w 1000"/>
                  <a:gd name="T1" fmla="*/ 0 h 720"/>
                  <a:gd name="T2" fmla="*/ 0 w 1000"/>
                  <a:gd name="T3" fmla="*/ 365765 h 720"/>
                  <a:gd name="T4" fmla="*/ 243 w 1000"/>
                  <a:gd name="T5" fmla="*/ 365765 h 720"/>
                  <a:gd name="T6" fmla="*/ 243 w 1000"/>
                  <a:gd name="T7" fmla="*/ 0 h 720"/>
                  <a:gd name="T8" fmla="*/ 0 w 1000"/>
                  <a:gd name="T9" fmla="*/ 0 h 72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000" h="720">
                    <a:moveTo>
                      <a:pt x="0" y="0"/>
                    </a:moveTo>
                    <a:lnTo>
                      <a:pt x="0" y="720"/>
                    </a:lnTo>
                    <a:lnTo>
                      <a:pt x="1000" y="720"/>
                    </a:lnTo>
                    <a:lnTo>
                      <a:pt x="100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36" name="Freeform 5"/>
              <p:cNvSpPr>
                <a:spLocks/>
              </p:cNvSpPr>
              <p:nvPr/>
            </p:nvSpPr>
            <p:spPr bwMode="ltGray">
              <a:xfrm rot="-5400000">
                <a:off x="1323" y="1669"/>
                <a:ext cx="624" cy="421"/>
              </a:xfrm>
              <a:custGeom>
                <a:avLst/>
                <a:gdLst>
                  <a:gd name="T0" fmla="*/ 0 w 624"/>
                  <a:gd name="T1" fmla="*/ 0 h 317"/>
                  <a:gd name="T2" fmla="*/ 0 w 624"/>
                  <a:gd name="T3" fmla="*/ 636 h 317"/>
                  <a:gd name="T4" fmla="*/ 624 w 624"/>
                  <a:gd name="T5" fmla="*/ 636 h 317"/>
                  <a:gd name="T6" fmla="*/ 624 w 624"/>
                  <a:gd name="T7" fmla="*/ 0 h 317"/>
                  <a:gd name="T8" fmla="*/ 0 w 624"/>
                  <a:gd name="T9" fmla="*/ 0 h 3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24" h="317">
                    <a:moveTo>
                      <a:pt x="0" y="0"/>
                    </a:moveTo>
                    <a:cubicBezTo>
                      <a:pt x="0" y="0"/>
                      <a:pt x="0" y="272"/>
                      <a:pt x="0" y="272"/>
                    </a:cubicBezTo>
                    <a:cubicBezTo>
                      <a:pt x="432" y="224"/>
                      <a:pt x="520" y="317"/>
                      <a:pt x="624" y="272"/>
                    </a:cubicBezTo>
                    <a:lnTo>
                      <a:pt x="62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37" name="Freeform 6"/>
              <p:cNvSpPr>
                <a:spLocks/>
              </p:cNvSpPr>
              <p:nvPr/>
            </p:nvSpPr>
            <p:spPr bwMode="ltGray">
              <a:xfrm rot="-5400000">
                <a:off x="982" y="1669"/>
                <a:ext cx="624" cy="422"/>
              </a:xfrm>
              <a:custGeom>
                <a:avLst/>
                <a:gdLst>
                  <a:gd name="T0" fmla="*/ 0 w 624"/>
                  <a:gd name="T1" fmla="*/ 0 h 317"/>
                  <a:gd name="T2" fmla="*/ 0 w 624"/>
                  <a:gd name="T3" fmla="*/ 642 h 317"/>
                  <a:gd name="T4" fmla="*/ 624 w 624"/>
                  <a:gd name="T5" fmla="*/ 642 h 317"/>
                  <a:gd name="T6" fmla="*/ 624 w 624"/>
                  <a:gd name="T7" fmla="*/ 0 h 317"/>
                  <a:gd name="T8" fmla="*/ 0 w 624"/>
                  <a:gd name="T9" fmla="*/ 0 h 3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24" h="317">
                    <a:moveTo>
                      <a:pt x="0" y="0"/>
                    </a:moveTo>
                    <a:lnTo>
                      <a:pt x="0" y="272"/>
                    </a:lnTo>
                    <a:cubicBezTo>
                      <a:pt x="104" y="317"/>
                      <a:pt x="432" y="240"/>
                      <a:pt x="624" y="272"/>
                    </a:cubicBezTo>
                    <a:lnTo>
                      <a:pt x="62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38" name="Freeform 7"/>
              <p:cNvSpPr>
                <a:spLocks/>
              </p:cNvSpPr>
              <p:nvPr/>
            </p:nvSpPr>
            <p:spPr bwMode="ltGray">
              <a:xfrm rot="-5400000">
                <a:off x="-57" y="1752"/>
                <a:ext cx="624" cy="255"/>
              </a:xfrm>
              <a:custGeom>
                <a:avLst/>
                <a:gdLst>
                  <a:gd name="T0" fmla="*/ 0 w 624"/>
                  <a:gd name="T1" fmla="*/ 18 h 370"/>
                  <a:gd name="T2" fmla="*/ 0 w 624"/>
                  <a:gd name="T3" fmla="*/ 106 h 370"/>
                  <a:gd name="T4" fmla="*/ 624 w 624"/>
                  <a:gd name="T5" fmla="*/ 106 h 370"/>
                  <a:gd name="T6" fmla="*/ 624 w 624"/>
                  <a:gd name="T7" fmla="*/ 18 h 370"/>
                  <a:gd name="T8" fmla="*/ 384 w 624"/>
                  <a:gd name="T9" fmla="*/ 3 h 370"/>
                  <a:gd name="T10" fmla="*/ 0 w 624"/>
                  <a:gd name="T11" fmla="*/ 18 h 37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624" h="370">
                    <a:moveTo>
                      <a:pt x="0" y="53"/>
                    </a:moveTo>
                    <a:lnTo>
                      <a:pt x="0" y="325"/>
                    </a:lnTo>
                    <a:cubicBezTo>
                      <a:pt x="104" y="370"/>
                      <a:pt x="520" y="370"/>
                      <a:pt x="624" y="325"/>
                    </a:cubicBezTo>
                    <a:lnTo>
                      <a:pt x="624" y="53"/>
                    </a:lnTo>
                    <a:cubicBezTo>
                      <a:pt x="584" y="0"/>
                      <a:pt x="488" y="8"/>
                      <a:pt x="384" y="8"/>
                    </a:cubicBezTo>
                    <a:cubicBezTo>
                      <a:pt x="280" y="8"/>
                      <a:pt x="80" y="44"/>
                      <a:pt x="0" y="53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2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39" name="Freeform 8"/>
              <p:cNvSpPr>
                <a:spLocks/>
              </p:cNvSpPr>
              <p:nvPr/>
            </p:nvSpPr>
            <p:spPr bwMode="ltGray">
              <a:xfrm rot="-5400000">
                <a:off x="664" y="1733"/>
                <a:ext cx="624" cy="294"/>
              </a:xfrm>
              <a:custGeom>
                <a:avLst/>
                <a:gdLst>
                  <a:gd name="T0" fmla="*/ 0 w 624"/>
                  <a:gd name="T1" fmla="*/ 0 h 317"/>
                  <a:gd name="T2" fmla="*/ 0 w 624"/>
                  <a:gd name="T3" fmla="*/ 217 h 317"/>
                  <a:gd name="T4" fmla="*/ 624 w 624"/>
                  <a:gd name="T5" fmla="*/ 217 h 317"/>
                  <a:gd name="T6" fmla="*/ 624 w 624"/>
                  <a:gd name="T7" fmla="*/ 0 h 317"/>
                  <a:gd name="T8" fmla="*/ 0 w 624"/>
                  <a:gd name="T9" fmla="*/ 0 h 3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24" h="317">
                    <a:moveTo>
                      <a:pt x="0" y="0"/>
                    </a:moveTo>
                    <a:lnTo>
                      <a:pt x="0" y="272"/>
                    </a:lnTo>
                    <a:cubicBezTo>
                      <a:pt x="104" y="317"/>
                      <a:pt x="520" y="317"/>
                      <a:pt x="624" y="272"/>
                    </a:cubicBezTo>
                    <a:lnTo>
                      <a:pt x="624" y="0"/>
                    </a:lnTo>
                    <a:cubicBezTo>
                      <a:pt x="240" y="42"/>
                      <a:pt x="130" y="0"/>
                      <a:pt x="0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40" name="Freeform 9"/>
              <p:cNvSpPr>
                <a:spLocks/>
              </p:cNvSpPr>
              <p:nvPr/>
            </p:nvSpPr>
            <p:spPr bwMode="ltGray">
              <a:xfrm rot="-5400000">
                <a:off x="442" y="1699"/>
                <a:ext cx="624" cy="362"/>
              </a:xfrm>
              <a:custGeom>
                <a:avLst/>
                <a:gdLst>
                  <a:gd name="T0" fmla="*/ 0 w 624"/>
                  <a:gd name="T1" fmla="*/ 0 h 272"/>
                  <a:gd name="T2" fmla="*/ 0 w 624"/>
                  <a:gd name="T3" fmla="*/ 641 h 272"/>
                  <a:gd name="T4" fmla="*/ 240 w 624"/>
                  <a:gd name="T5" fmla="*/ 566 h 272"/>
                  <a:gd name="T6" fmla="*/ 624 w 624"/>
                  <a:gd name="T7" fmla="*/ 641 h 272"/>
                  <a:gd name="T8" fmla="*/ 624 w 624"/>
                  <a:gd name="T9" fmla="*/ 0 h 272"/>
                  <a:gd name="T10" fmla="*/ 0 w 624"/>
                  <a:gd name="T11" fmla="*/ 0 h 27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624" h="272">
                    <a:moveTo>
                      <a:pt x="0" y="0"/>
                    </a:moveTo>
                    <a:cubicBezTo>
                      <a:pt x="0" y="0"/>
                      <a:pt x="0" y="272"/>
                      <a:pt x="0" y="272"/>
                    </a:cubicBezTo>
                    <a:cubicBezTo>
                      <a:pt x="96" y="240"/>
                      <a:pt x="136" y="240"/>
                      <a:pt x="240" y="240"/>
                    </a:cubicBezTo>
                    <a:cubicBezTo>
                      <a:pt x="344" y="240"/>
                      <a:pt x="528" y="272"/>
                      <a:pt x="624" y="272"/>
                    </a:cubicBezTo>
                    <a:lnTo>
                      <a:pt x="62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41" name="Freeform 10"/>
              <p:cNvSpPr>
                <a:spLocks/>
              </p:cNvSpPr>
              <p:nvPr/>
            </p:nvSpPr>
            <p:spPr bwMode="ltGray">
              <a:xfrm rot="-5400000">
                <a:off x="156" y="1726"/>
                <a:ext cx="632" cy="315"/>
              </a:xfrm>
              <a:custGeom>
                <a:avLst/>
                <a:gdLst>
                  <a:gd name="T0" fmla="*/ 8 w 632"/>
                  <a:gd name="T1" fmla="*/ 30 h 362"/>
                  <a:gd name="T2" fmla="*/ 8 w 632"/>
                  <a:gd name="T3" fmla="*/ 209 h 362"/>
                  <a:gd name="T4" fmla="*/ 248 w 632"/>
                  <a:gd name="T5" fmla="*/ 209 h 362"/>
                  <a:gd name="T6" fmla="*/ 632 w 632"/>
                  <a:gd name="T7" fmla="*/ 209 h 362"/>
                  <a:gd name="T8" fmla="*/ 632 w 632"/>
                  <a:gd name="T9" fmla="*/ 30 h 362"/>
                  <a:gd name="T10" fmla="*/ 104 w 632"/>
                  <a:gd name="T11" fmla="*/ 30 h 362"/>
                  <a:gd name="T12" fmla="*/ 8 w 632"/>
                  <a:gd name="T13" fmla="*/ 30 h 36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632" h="362">
                    <a:moveTo>
                      <a:pt x="8" y="45"/>
                    </a:moveTo>
                    <a:lnTo>
                      <a:pt x="8" y="317"/>
                    </a:lnTo>
                    <a:cubicBezTo>
                      <a:pt x="48" y="362"/>
                      <a:pt x="144" y="317"/>
                      <a:pt x="248" y="317"/>
                    </a:cubicBezTo>
                    <a:cubicBezTo>
                      <a:pt x="352" y="317"/>
                      <a:pt x="568" y="362"/>
                      <a:pt x="632" y="317"/>
                    </a:cubicBezTo>
                    <a:lnTo>
                      <a:pt x="632" y="45"/>
                    </a:lnTo>
                    <a:cubicBezTo>
                      <a:pt x="544" y="0"/>
                      <a:pt x="208" y="45"/>
                      <a:pt x="104" y="45"/>
                    </a:cubicBezTo>
                    <a:cubicBezTo>
                      <a:pt x="0" y="45"/>
                      <a:pt x="28" y="45"/>
                      <a:pt x="8" y="45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42" name="Freeform 11"/>
              <p:cNvSpPr>
                <a:spLocks/>
              </p:cNvSpPr>
              <p:nvPr/>
            </p:nvSpPr>
            <p:spPr bwMode="ltGray">
              <a:xfrm rot="-5400000">
                <a:off x="3211" y="1664"/>
                <a:ext cx="624" cy="421"/>
              </a:xfrm>
              <a:custGeom>
                <a:avLst/>
                <a:gdLst>
                  <a:gd name="T0" fmla="*/ 0 w 624"/>
                  <a:gd name="T1" fmla="*/ 0 h 317"/>
                  <a:gd name="T2" fmla="*/ 0 w 624"/>
                  <a:gd name="T3" fmla="*/ 636 h 317"/>
                  <a:gd name="T4" fmla="*/ 624 w 624"/>
                  <a:gd name="T5" fmla="*/ 636 h 317"/>
                  <a:gd name="T6" fmla="*/ 624 w 624"/>
                  <a:gd name="T7" fmla="*/ 0 h 317"/>
                  <a:gd name="T8" fmla="*/ 0 w 624"/>
                  <a:gd name="T9" fmla="*/ 0 h 3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24" h="317">
                    <a:moveTo>
                      <a:pt x="0" y="0"/>
                    </a:moveTo>
                    <a:cubicBezTo>
                      <a:pt x="0" y="0"/>
                      <a:pt x="0" y="272"/>
                      <a:pt x="0" y="272"/>
                    </a:cubicBezTo>
                    <a:cubicBezTo>
                      <a:pt x="432" y="224"/>
                      <a:pt x="520" y="317"/>
                      <a:pt x="624" y="272"/>
                    </a:cubicBezTo>
                    <a:lnTo>
                      <a:pt x="62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43" name="Freeform 12"/>
              <p:cNvSpPr>
                <a:spLocks/>
              </p:cNvSpPr>
              <p:nvPr/>
            </p:nvSpPr>
            <p:spPr bwMode="ltGray">
              <a:xfrm rot="-5400000">
                <a:off x="2870" y="1664"/>
                <a:ext cx="624" cy="422"/>
              </a:xfrm>
              <a:custGeom>
                <a:avLst/>
                <a:gdLst>
                  <a:gd name="T0" fmla="*/ 0 w 624"/>
                  <a:gd name="T1" fmla="*/ 0 h 317"/>
                  <a:gd name="T2" fmla="*/ 0 w 624"/>
                  <a:gd name="T3" fmla="*/ 642 h 317"/>
                  <a:gd name="T4" fmla="*/ 624 w 624"/>
                  <a:gd name="T5" fmla="*/ 642 h 317"/>
                  <a:gd name="T6" fmla="*/ 624 w 624"/>
                  <a:gd name="T7" fmla="*/ 0 h 317"/>
                  <a:gd name="T8" fmla="*/ 0 w 624"/>
                  <a:gd name="T9" fmla="*/ 0 h 3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24" h="317">
                    <a:moveTo>
                      <a:pt x="0" y="0"/>
                    </a:moveTo>
                    <a:lnTo>
                      <a:pt x="0" y="272"/>
                    </a:lnTo>
                    <a:cubicBezTo>
                      <a:pt x="104" y="317"/>
                      <a:pt x="432" y="240"/>
                      <a:pt x="624" y="272"/>
                    </a:cubicBezTo>
                    <a:lnTo>
                      <a:pt x="62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44" name="Freeform 13"/>
              <p:cNvSpPr>
                <a:spLocks/>
              </p:cNvSpPr>
              <p:nvPr/>
            </p:nvSpPr>
            <p:spPr bwMode="ltGray">
              <a:xfrm rot="-5400000">
                <a:off x="1830" y="1747"/>
                <a:ext cx="624" cy="255"/>
              </a:xfrm>
              <a:custGeom>
                <a:avLst/>
                <a:gdLst>
                  <a:gd name="T0" fmla="*/ 0 w 624"/>
                  <a:gd name="T1" fmla="*/ 18 h 370"/>
                  <a:gd name="T2" fmla="*/ 0 w 624"/>
                  <a:gd name="T3" fmla="*/ 106 h 370"/>
                  <a:gd name="T4" fmla="*/ 624 w 624"/>
                  <a:gd name="T5" fmla="*/ 106 h 370"/>
                  <a:gd name="T6" fmla="*/ 624 w 624"/>
                  <a:gd name="T7" fmla="*/ 18 h 370"/>
                  <a:gd name="T8" fmla="*/ 384 w 624"/>
                  <a:gd name="T9" fmla="*/ 3 h 370"/>
                  <a:gd name="T10" fmla="*/ 0 w 624"/>
                  <a:gd name="T11" fmla="*/ 18 h 37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624" h="370">
                    <a:moveTo>
                      <a:pt x="0" y="53"/>
                    </a:moveTo>
                    <a:lnTo>
                      <a:pt x="0" y="325"/>
                    </a:lnTo>
                    <a:cubicBezTo>
                      <a:pt x="104" y="370"/>
                      <a:pt x="520" y="370"/>
                      <a:pt x="624" y="325"/>
                    </a:cubicBezTo>
                    <a:lnTo>
                      <a:pt x="624" y="53"/>
                    </a:lnTo>
                    <a:cubicBezTo>
                      <a:pt x="584" y="0"/>
                      <a:pt x="488" y="8"/>
                      <a:pt x="384" y="8"/>
                    </a:cubicBezTo>
                    <a:cubicBezTo>
                      <a:pt x="280" y="8"/>
                      <a:pt x="80" y="44"/>
                      <a:pt x="0" y="53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2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45" name="Freeform 14"/>
              <p:cNvSpPr>
                <a:spLocks/>
              </p:cNvSpPr>
              <p:nvPr/>
            </p:nvSpPr>
            <p:spPr bwMode="ltGray">
              <a:xfrm rot="-5400000">
                <a:off x="2551" y="1728"/>
                <a:ext cx="624" cy="294"/>
              </a:xfrm>
              <a:custGeom>
                <a:avLst/>
                <a:gdLst>
                  <a:gd name="T0" fmla="*/ 0 w 624"/>
                  <a:gd name="T1" fmla="*/ 0 h 317"/>
                  <a:gd name="T2" fmla="*/ 0 w 624"/>
                  <a:gd name="T3" fmla="*/ 217 h 317"/>
                  <a:gd name="T4" fmla="*/ 624 w 624"/>
                  <a:gd name="T5" fmla="*/ 217 h 317"/>
                  <a:gd name="T6" fmla="*/ 624 w 624"/>
                  <a:gd name="T7" fmla="*/ 0 h 317"/>
                  <a:gd name="T8" fmla="*/ 0 w 624"/>
                  <a:gd name="T9" fmla="*/ 0 h 3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24" h="317">
                    <a:moveTo>
                      <a:pt x="0" y="0"/>
                    </a:moveTo>
                    <a:lnTo>
                      <a:pt x="0" y="272"/>
                    </a:lnTo>
                    <a:cubicBezTo>
                      <a:pt x="104" y="317"/>
                      <a:pt x="520" y="317"/>
                      <a:pt x="624" y="272"/>
                    </a:cubicBezTo>
                    <a:lnTo>
                      <a:pt x="624" y="0"/>
                    </a:lnTo>
                    <a:cubicBezTo>
                      <a:pt x="240" y="42"/>
                      <a:pt x="130" y="0"/>
                      <a:pt x="0" y="0"/>
                    </a:cubicBezTo>
                    <a:close/>
                  </a:path>
                </a:pathLst>
              </a:cu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46" name="Freeform 15"/>
              <p:cNvSpPr>
                <a:spLocks/>
              </p:cNvSpPr>
              <p:nvPr/>
            </p:nvSpPr>
            <p:spPr bwMode="ltGray">
              <a:xfrm rot="-5400000">
                <a:off x="2330" y="1694"/>
                <a:ext cx="624" cy="361"/>
              </a:xfrm>
              <a:custGeom>
                <a:avLst/>
                <a:gdLst>
                  <a:gd name="T0" fmla="*/ 0 w 624"/>
                  <a:gd name="T1" fmla="*/ 0 h 272"/>
                  <a:gd name="T2" fmla="*/ 0 w 624"/>
                  <a:gd name="T3" fmla="*/ 636 h 272"/>
                  <a:gd name="T4" fmla="*/ 240 w 624"/>
                  <a:gd name="T5" fmla="*/ 561 h 272"/>
                  <a:gd name="T6" fmla="*/ 624 w 624"/>
                  <a:gd name="T7" fmla="*/ 636 h 272"/>
                  <a:gd name="T8" fmla="*/ 624 w 624"/>
                  <a:gd name="T9" fmla="*/ 0 h 272"/>
                  <a:gd name="T10" fmla="*/ 0 w 624"/>
                  <a:gd name="T11" fmla="*/ 0 h 27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624" h="272">
                    <a:moveTo>
                      <a:pt x="0" y="0"/>
                    </a:moveTo>
                    <a:cubicBezTo>
                      <a:pt x="0" y="0"/>
                      <a:pt x="0" y="272"/>
                      <a:pt x="0" y="272"/>
                    </a:cubicBezTo>
                    <a:cubicBezTo>
                      <a:pt x="96" y="240"/>
                      <a:pt x="136" y="240"/>
                      <a:pt x="240" y="240"/>
                    </a:cubicBezTo>
                    <a:cubicBezTo>
                      <a:pt x="344" y="240"/>
                      <a:pt x="528" y="272"/>
                      <a:pt x="624" y="272"/>
                    </a:cubicBezTo>
                    <a:lnTo>
                      <a:pt x="62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47" name="Freeform 16"/>
              <p:cNvSpPr>
                <a:spLocks/>
              </p:cNvSpPr>
              <p:nvPr/>
            </p:nvSpPr>
            <p:spPr bwMode="ltGray">
              <a:xfrm rot="-5400000">
                <a:off x="2043" y="1721"/>
                <a:ext cx="632" cy="316"/>
              </a:xfrm>
              <a:custGeom>
                <a:avLst/>
                <a:gdLst>
                  <a:gd name="T0" fmla="*/ 8 w 632"/>
                  <a:gd name="T1" fmla="*/ 30 h 362"/>
                  <a:gd name="T2" fmla="*/ 8 w 632"/>
                  <a:gd name="T3" fmla="*/ 211 h 362"/>
                  <a:gd name="T4" fmla="*/ 248 w 632"/>
                  <a:gd name="T5" fmla="*/ 211 h 362"/>
                  <a:gd name="T6" fmla="*/ 632 w 632"/>
                  <a:gd name="T7" fmla="*/ 211 h 362"/>
                  <a:gd name="T8" fmla="*/ 632 w 632"/>
                  <a:gd name="T9" fmla="*/ 30 h 362"/>
                  <a:gd name="T10" fmla="*/ 104 w 632"/>
                  <a:gd name="T11" fmla="*/ 30 h 362"/>
                  <a:gd name="T12" fmla="*/ 8 w 632"/>
                  <a:gd name="T13" fmla="*/ 30 h 36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632" h="362">
                    <a:moveTo>
                      <a:pt x="8" y="45"/>
                    </a:moveTo>
                    <a:lnTo>
                      <a:pt x="8" y="317"/>
                    </a:lnTo>
                    <a:cubicBezTo>
                      <a:pt x="48" y="362"/>
                      <a:pt x="144" y="317"/>
                      <a:pt x="248" y="317"/>
                    </a:cubicBezTo>
                    <a:cubicBezTo>
                      <a:pt x="352" y="317"/>
                      <a:pt x="568" y="362"/>
                      <a:pt x="632" y="317"/>
                    </a:cubicBezTo>
                    <a:lnTo>
                      <a:pt x="632" y="45"/>
                    </a:lnTo>
                    <a:cubicBezTo>
                      <a:pt x="544" y="0"/>
                      <a:pt x="208" y="45"/>
                      <a:pt x="104" y="45"/>
                    </a:cubicBezTo>
                    <a:cubicBezTo>
                      <a:pt x="0" y="45"/>
                      <a:pt x="28" y="45"/>
                      <a:pt x="8" y="45"/>
                    </a:cubicBezTo>
                    <a:close/>
                  </a:path>
                </a:pathLst>
              </a:cu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48" name="Freeform 17"/>
              <p:cNvSpPr>
                <a:spLocks/>
              </p:cNvSpPr>
              <p:nvPr/>
            </p:nvSpPr>
            <p:spPr bwMode="ltGray">
              <a:xfrm rot="-5400000">
                <a:off x="4077" y="1669"/>
                <a:ext cx="624" cy="421"/>
              </a:xfrm>
              <a:custGeom>
                <a:avLst/>
                <a:gdLst>
                  <a:gd name="T0" fmla="*/ 0 w 624"/>
                  <a:gd name="T1" fmla="*/ 0 h 317"/>
                  <a:gd name="T2" fmla="*/ 0 w 624"/>
                  <a:gd name="T3" fmla="*/ 636 h 317"/>
                  <a:gd name="T4" fmla="*/ 624 w 624"/>
                  <a:gd name="T5" fmla="*/ 636 h 317"/>
                  <a:gd name="T6" fmla="*/ 624 w 624"/>
                  <a:gd name="T7" fmla="*/ 0 h 317"/>
                  <a:gd name="T8" fmla="*/ 0 w 624"/>
                  <a:gd name="T9" fmla="*/ 0 h 3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24" h="317">
                    <a:moveTo>
                      <a:pt x="0" y="0"/>
                    </a:moveTo>
                    <a:cubicBezTo>
                      <a:pt x="0" y="0"/>
                      <a:pt x="0" y="272"/>
                      <a:pt x="0" y="272"/>
                    </a:cubicBezTo>
                    <a:cubicBezTo>
                      <a:pt x="432" y="224"/>
                      <a:pt x="520" y="317"/>
                      <a:pt x="624" y="272"/>
                    </a:cubicBezTo>
                    <a:lnTo>
                      <a:pt x="62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49" name="Freeform 18"/>
              <p:cNvSpPr>
                <a:spLocks/>
              </p:cNvSpPr>
              <p:nvPr/>
            </p:nvSpPr>
            <p:spPr bwMode="ltGray">
              <a:xfrm rot="-5400000">
                <a:off x="3736" y="1669"/>
                <a:ext cx="624" cy="422"/>
              </a:xfrm>
              <a:custGeom>
                <a:avLst/>
                <a:gdLst>
                  <a:gd name="T0" fmla="*/ 0 w 624"/>
                  <a:gd name="T1" fmla="*/ 0 h 317"/>
                  <a:gd name="T2" fmla="*/ 0 w 624"/>
                  <a:gd name="T3" fmla="*/ 642 h 317"/>
                  <a:gd name="T4" fmla="*/ 624 w 624"/>
                  <a:gd name="T5" fmla="*/ 642 h 317"/>
                  <a:gd name="T6" fmla="*/ 624 w 624"/>
                  <a:gd name="T7" fmla="*/ 0 h 317"/>
                  <a:gd name="T8" fmla="*/ 0 w 624"/>
                  <a:gd name="T9" fmla="*/ 0 h 3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24" h="317">
                    <a:moveTo>
                      <a:pt x="0" y="0"/>
                    </a:moveTo>
                    <a:lnTo>
                      <a:pt x="0" y="272"/>
                    </a:lnTo>
                    <a:cubicBezTo>
                      <a:pt x="104" y="317"/>
                      <a:pt x="432" y="240"/>
                      <a:pt x="624" y="272"/>
                    </a:cubicBezTo>
                    <a:lnTo>
                      <a:pt x="62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50" name="Freeform 19"/>
              <p:cNvSpPr>
                <a:spLocks/>
              </p:cNvSpPr>
              <p:nvPr/>
            </p:nvSpPr>
            <p:spPr bwMode="ltGray">
              <a:xfrm rot="-5400000">
                <a:off x="4584" y="1747"/>
                <a:ext cx="624" cy="255"/>
              </a:xfrm>
              <a:custGeom>
                <a:avLst/>
                <a:gdLst>
                  <a:gd name="T0" fmla="*/ 0 w 624"/>
                  <a:gd name="T1" fmla="*/ 18 h 370"/>
                  <a:gd name="T2" fmla="*/ 0 w 624"/>
                  <a:gd name="T3" fmla="*/ 106 h 370"/>
                  <a:gd name="T4" fmla="*/ 624 w 624"/>
                  <a:gd name="T5" fmla="*/ 106 h 370"/>
                  <a:gd name="T6" fmla="*/ 624 w 624"/>
                  <a:gd name="T7" fmla="*/ 18 h 370"/>
                  <a:gd name="T8" fmla="*/ 384 w 624"/>
                  <a:gd name="T9" fmla="*/ 3 h 370"/>
                  <a:gd name="T10" fmla="*/ 0 w 624"/>
                  <a:gd name="T11" fmla="*/ 18 h 37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624" h="370">
                    <a:moveTo>
                      <a:pt x="0" y="53"/>
                    </a:moveTo>
                    <a:lnTo>
                      <a:pt x="0" y="325"/>
                    </a:lnTo>
                    <a:cubicBezTo>
                      <a:pt x="104" y="370"/>
                      <a:pt x="520" y="370"/>
                      <a:pt x="624" y="325"/>
                    </a:cubicBezTo>
                    <a:lnTo>
                      <a:pt x="624" y="53"/>
                    </a:lnTo>
                    <a:cubicBezTo>
                      <a:pt x="584" y="0"/>
                      <a:pt x="488" y="8"/>
                      <a:pt x="384" y="8"/>
                    </a:cubicBezTo>
                    <a:cubicBezTo>
                      <a:pt x="280" y="8"/>
                      <a:pt x="80" y="44"/>
                      <a:pt x="0" y="53"/>
                    </a:cubicBezTo>
                    <a:close/>
                  </a:path>
                </a:pathLst>
              </a:cu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2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51" name="Freeform 20"/>
              <p:cNvSpPr>
                <a:spLocks/>
              </p:cNvSpPr>
              <p:nvPr/>
            </p:nvSpPr>
            <p:spPr bwMode="ltGray">
              <a:xfrm>
                <a:off x="5469" y="1562"/>
                <a:ext cx="291" cy="625"/>
              </a:xfrm>
              <a:custGeom>
                <a:avLst/>
                <a:gdLst>
                  <a:gd name="T0" fmla="*/ 0 w 291"/>
                  <a:gd name="T1" fmla="*/ 624 h 625"/>
                  <a:gd name="T2" fmla="*/ 291 w 291"/>
                  <a:gd name="T3" fmla="*/ 625 h 625"/>
                  <a:gd name="T4" fmla="*/ 291 w 291"/>
                  <a:gd name="T5" fmla="*/ 6 h 625"/>
                  <a:gd name="T6" fmla="*/ 0 w 291"/>
                  <a:gd name="T7" fmla="*/ 0 h 625"/>
                  <a:gd name="T8" fmla="*/ 0 w 291"/>
                  <a:gd name="T9" fmla="*/ 624 h 62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91" h="625">
                    <a:moveTo>
                      <a:pt x="0" y="624"/>
                    </a:moveTo>
                    <a:lnTo>
                      <a:pt x="291" y="625"/>
                    </a:lnTo>
                    <a:lnTo>
                      <a:pt x="291" y="6"/>
                    </a:lnTo>
                    <a:lnTo>
                      <a:pt x="0" y="0"/>
                    </a:lnTo>
                    <a:cubicBezTo>
                      <a:pt x="39" y="384"/>
                      <a:pt x="0" y="494"/>
                      <a:pt x="0" y="624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52" name="Freeform 21"/>
              <p:cNvSpPr>
                <a:spLocks/>
              </p:cNvSpPr>
              <p:nvPr/>
            </p:nvSpPr>
            <p:spPr bwMode="ltGray">
              <a:xfrm rot="-5400000">
                <a:off x="5084" y="1694"/>
                <a:ext cx="624" cy="361"/>
              </a:xfrm>
              <a:custGeom>
                <a:avLst/>
                <a:gdLst>
                  <a:gd name="T0" fmla="*/ 0 w 624"/>
                  <a:gd name="T1" fmla="*/ 0 h 272"/>
                  <a:gd name="T2" fmla="*/ 0 w 624"/>
                  <a:gd name="T3" fmla="*/ 636 h 272"/>
                  <a:gd name="T4" fmla="*/ 240 w 624"/>
                  <a:gd name="T5" fmla="*/ 561 h 272"/>
                  <a:gd name="T6" fmla="*/ 624 w 624"/>
                  <a:gd name="T7" fmla="*/ 636 h 272"/>
                  <a:gd name="T8" fmla="*/ 624 w 624"/>
                  <a:gd name="T9" fmla="*/ 0 h 272"/>
                  <a:gd name="T10" fmla="*/ 0 w 624"/>
                  <a:gd name="T11" fmla="*/ 0 h 27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624" h="272">
                    <a:moveTo>
                      <a:pt x="0" y="0"/>
                    </a:moveTo>
                    <a:cubicBezTo>
                      <a:pt x="0" y="0"/>
                      <a:pt x="0" y="272"/>
                      <a:pt x="0" y="272"/>
                    </a:cubicBezTo>
                    <a:cubicBezTo>
                      <a:pt x="96" y="240"/>
                      <a:pt x="136" y="240"/>
                      <a:pt x="240" y="240"/>
                    </a:cubicBezTo>
                    <a:cubicBezTo>
                      <a:pt x="344" y="240"/>
                      <a:pt x="528" y="272"/>
                      <a:pt x="624" y="272"/>
                    </a:cubicBezTo>
                    <a:lnTo>
                      <a:pt x="62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53" name="Freeform 22"/>
              <p:cNvSpPr>
                <a:spLocks/>
              </p:cNvSpPr>
              <p:nvPr/>
            </p:nvSpPr>
            <p:spPr bwMode="ltGray">
              <a:xfrm rot="-5400000">
                <a:off x="4797" y="1721"/>
                <a:ext cx="632" cy="316"/>
              </a:xfrm>
              <a:custGeom>
                <a:avLst/>
                <a:gdLst>
                  <a:gd name="T0" fmla="*/ 8 w 632"/>
                  <a:gd name="T1" fmla="*/ 30 h 362"/>
                  <a:gd name="T2" fmla="*/ 8 w 632"/>
                  <a:gd name="T3" fmla="*/ 211 h 362"/>
                  <a:gd name="T4" fmla="*/ 248 w 632"/>
                  <a:gd name="T5" fmla="*/ 211 h 362"/>
                  <a:gd name="T6" fmla="*/ 632 w 632"/>
                  <a:gd name="T7" fmla="*/ 211 h 362"/>
                  <a:gd name="T8" fmla="*/ 632 w 632"/>
                  <a:gd name="T9" fmla="*/ 30 h 362"/>
                  <a:gd name="T10" fmla="*/ 104 w 632"/>
                  <a:gd name="T11" fmla="*/ 30 h 362"/>
                  <a:gd name="T12" fmla="*/ 8 w 632"/>
                  <a:gd name="T13" fmla="*/ 30 h 36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632" h="362">
                    <a:moveTo>
                      <a:pt x="8" y="45"/>
                    </a:moveTo>
                    <a:lnTo>
                      <a:pt x="8" y="317"/>
                    </a:lnTo>
                    <a:cubicBezTo>
                      <a:pt x="48" y="362"/>
                      <a:pt x="144" y="317"/>
                      <a:pt x="248" y="317"/>
                    </a:cubicBezTo>
                    <a:cubicBezTo>
                      <a:pt x="352" y="317"/>
                      <a:pt x="568" y="362"/>
                      <a:pt x="632" y="317"/>
                    </a:cubicBezTo>
                    <a:lnTo>
                      <a:pt x="632" y="45"/>
                    </a:lnTo>
                    <a:cubicBezTo>
                      <a:pt x="544" y="0"/>
                      <a:pt x="208" y="45"/>
                      <a:pt x="104" y="45"/>
                    </a:cubicBezTo>
                    <a:cubicBezTo>
                      <a:pt x="0" y="45"/>
                      <a:pt x="28" y="45"/>
                      <a:pt x="8" y="45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89111" name="Freeform 23"/>
            <p:cNvSpPr>
              <a:spLocks/>
            </p:cNvSpPr>
            <p:nvPr/>
          </p:nvSpPr>
          <p:spPr bwMode="ltGray">
            <a:xfrm rot="16200000" flipH="1">
              <a:off x="-1954" y="1951"/>
              <a:ext cx="4320" cy="412"/>
            </a:xfrm>
            <a:custGeom>
              <a:avLst/>
              <a:gdLst>
                <a:gd name="T0" fmla="*/ 0 w 5762"/>
                <a:gd name="T1" fmla="*/ 196 h 385"/>
                <a:gd name="T2" fmla="*/ 5762 w 5762"/>
                <a:gd name="T3" fmla="*/ 188 h 385"/>
                <a:gd name="T4" fmla="*/ 5762 w 5762"/>
                <a:gd name="T5" fmla="*/ 4 h 385"/>
                <a:gd name="T6" fmla="*/ 0 w 5762"/>
                <a:gd name="T7" fmla="*/ 0 h 385"/>
                <a:gd name="T8" fmla="*/ 0 w 5762"/>
                <a:gd name="T9" fmla="*/ 196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62" h="385">
                  <a:moveTo>
                    <a:pt x="0" y="196"/>
                  </a:moveTo>
                  <a:cubicBezTo>
                    <a:pt x="1667" y="385"/>
                    <a:pt x="2275" y="93"/>
                    <a:pt x="5762" y="188"/>
                  </a:cubicBezTo>
                  <a:lnTo>
                    <a:pt x="5762" y="4"/>
                  </a:lnTo>
                  <a:lnTo>
                    <a:pt x="0" y="0"/>
                  </a:lnTo>
                  <a:lnTo>
                    <a:pt x="0" y="196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rgbClr val="767676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89112" name="Freeform 24"/>
            <p:cNvSpPr>
              <a:spLocks/>
            </p:cNvSpPr>
            <p:nvPr/>
          </p:nvSpPr>
          <p:spPr bwMode="ltGray">
            <a:xfrm rot="16200000" flipH="1">
              <a:off x="-1584" y="2062"/>
              <a:ext cx="4319" cy="189"/>
            </a:xfrm>
            <a:custGeom>
              <a:avLst/>
              <a:gdLst>
                <a:gd name="T0" fmla="*/ 0 w 5761"/>
                <a:gd name="T1" fmla="*/ 28 h 189"/>
                <a:gd name="T2" fmla="*/ 5761 w 5761"/>
                <a:gd name="T3" fmla="*/ 0 h 189"/>
                <a:gd name="T4" fmla="*/ 5761 w 5761"/>
                <a:gd name="T5" fmla="*/ 189 h 189"/>
                <a:gd name="T6" fmla="*/ 1 w 5761"/>
                <a:gd name="T7" fmla="*/ 189 h 189"/>
                <a:gd name="T8" fmla="*/ 0 w 5761"/>
                <a:gd name="T9" fmla="*/ 28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61" h="189">
                  <a:moveTo>
                    <a:pt x="0" y="28"/>
                  </a:moveTo>
                  <a:cubicBezTo>
                    <a:pt x="961" y="0"/>
                    <a:pt x="4971" y="161"/>
                    <a:pt x="5761" y="0"/>
                  </a:cubicBezTo>
                  <a:lnTo>
                    <a:pt x="5761" y="189"/>
                  </a:lnTo>
                  <a:lnTo>
                    <a:pt x="1" y="189"/>
                  </a:lnTo>
                  <a:lnTo>
                    <a:pt x="0" y="28"/>
                  </a:lnTo>
                  <a:close/>
                </a:path>
              </a:pathLst>
            </a:custGeom>
            <a:gradFill rotWithShape="0">
              <a:gsLst>
                <a:gs pos="0">
                  <a:srgbClr val="767676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</p:grpSp>
      <p:sp>
        <p:nvSpPr>
          <p:cNvPr id="1027" name="Rectangle 25"/>
          <p:cNvSpPr>
            <a:spLocks noGrp="1" noChangeArrowheads="1"/>
          </p:cNvSpPr>
          <p:nvPr>
            <p:ph type="title"/>
          </p:nvPr>
        </p:nvSpPr>
        <p:spPr bwMode="auto">
          <a:xfrm>
            <a:off x="1173163" y="4572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8" name="Rectangle 26"/>
          <p:cNvSpPr>
            <a:spLocks noGrp="1" noChangeArrowheads="1"/>
          </p:cNvSpPr>
          <p:nvPr>
            <p:ph type="body" idx="1"/>
          </p:nvPr>
        </p:nvSpPr>
        <p:spPr bwMode="auto">
          <a:xfrm>
            <a:off x="1173163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9115" name="Rectangle 27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173163" y="6265863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9116" name="Rectangle 28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581400" y="6248400"/>
            <a:ext cx="2895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9117" name="Rectangle 29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10400" y="62484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+mn-lt"/>
                <a:cs typeface="+mn-cs"/>
              </a:defRPr>
            </a:lvl1pPr>
          </a:lstStyle>
          <a:p>
            <a:pPr>
              <a:defRPr/>
            </a:pPr>
            <a:fld id="{4574C7EB-9799-334B-8F42-DC9B7ED4E42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695" r:id="rId2"/>
    <p:sldLayoutId id="2147483696" r:id="rId3"/>
    <p:sldLayoutId id="2147483697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05" r:id="rId12"/>
    <p:sldLayoutId id="2147483706" r:id="rId13"/>
  </p:sldLayoutIdLst>
  <p:transition xmlns:p14="http://schemas.microsoft.com/office/powerpoint/2010/main">
    <p:dissolve/>
  </p:transition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400" u="sng">
          <a:solidFill>
            <a:schemeClr val="tx1"/>
          </a:solidFill>
          <a:latin typeface="+mj-lt"/>
          <a:ea typeface="+mj-ea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400" u="sng">
          <a:solidFill>
            <a:schemeClr val="tx1"/>
          </a:solidFill>
          <a:latin typeface="Times New Roman" charset="0"/>
          <a:ea typeface="ＭＳ Ｐゴシック" charset="0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400" u="sng">
          <a:solidFill>
            <a:schemeClr val="tx1"/>
          </a:solidFill>
          <a:latin typeface="Times New Roman" charset="0"/>
          <a:ea typeface="ＭＳ Ｐゴシック" charset="0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400" u="sng">
          <a:solidFill>
            <a:schemeClr val="tx1"/>
          </a:solidFill>
          <a:latin typeface="Times New Roman" charset="0"/>
          <a:ea typeface="ＭＳ Ｐゴシック" charset="0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400" u="sng">
          <a:solidFill>
            <a:schemeClr val="tx1"/>
          </a:solidFill>
          <a:latin typeface="Times New Roman" charset="0"/>
          <a:ea typeface="ＭＳ Ｐゴシック" charset="0"/>
          <a:cs typeface="ＭＳ Ｐゴシック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kumimoji="1" sz="4400" u="sng">
          <a:solidFill>
            <a:schemeClr val="tx1"/>
          </a:solidFill>
          <a:latin typeface="Times New Roman" charset="0"/>
          <a:ea typeface="ＭＳ Ｐゴシック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kumimoji="1" sz="4400" u="sng">
          <a:solidFill>
            <a:schemeClr val="tx1"/>
          </a:solidFill>
          <a:latin typeface="Times New Roman" charset="0"/>
          <a:ea typeface="ＭＳ Ｐゴシック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kumimoji="1" sz="4400" u="sng">
          <a:solidFill>
            <a:schemeClr val="tx1"/>
          </a:solidFill>
          <a:latin typeface="Times New Roman" charset="0"/>
          <a:ea typeface="ＭＳ Ｐゴシック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kumimoji="1" sz="4400" u="sng">
          <a:solidFill>
            <a:schemeClr val="tx1"/>
          </a:solidFill>
          <a:latin typeface="Times New Roman" charset="0"/>
          <a:ea typeface="ＭＳ Ｐゴシック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Monotype Sorts" charset="0"/>
        <a:buChar char="n"/>
        <a:defRPr kumimoji="1" sz="2400">
          <a:solidFill>
            <a:srgbClr val="000066"/>
          </a:solidFill>
          <a:latin typeface="+mn-lt"/>
          <a:ea typeface="+mn-ea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kumimoji="1" sz="2400">
          <a:solidFill>
            <a:srgbClr val="000066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400">
          <a:solidFill>
            <a:srgbClr val="000066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400">
          <a:solidFill>
            <a:srgbClr val="000066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400">
          <a:solidFill>
            <a:srgbClr val="000066"/>
          </a:solidFill>
          <a:latin typeface="+mn-lt"/>
          <a:ea typeface="+mn-ea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400">
          <a:solidFill>
            <a:srgbClr val="000066"/>
          </a:solidFill>
          <a:latin typeface="+mn-lt"/>
          <a:ea typeface="+mn-ea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400">
          <a:solidFill>
            <a:srgbClr val="000066"/>
          </a:solidFill>
          <a:latin typeface="+mn-lt"/>
          <a:ea typeface="+mn-ea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400">
          <a:solidFill>
            <a:srgbClr val="000066"/>
          </a:solidFill>
          <a:latin typeface="+mn-lt"/>
          <a:ea typeface="+mn-ea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400">
          <a:solidFill>
            <a:srgbClr val="000066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eg"/><Relationship Id="rId3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Relationship Id="rId3" Type="http://schemas.openxmlformats.org/officeDocument/2006/relationships/image" Target="../media/image7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2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3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4" Type="http://schemas.openxmlformats.org/officeDocument/2006/relationships/image" Target="../media/image18.jpg"/><Relationship Id="rId5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package" Target="../embeddings/Microsoft_Word_Document1.docx"/><Relationship Id="rId5" Type="http://schemas.openxmlformats.org/officeDocument/2006/relationships/image" Target="../media/image21.png"/><Relationship Id="rId6" Type="http://schemas.openxmlformats.org/officeDocument/2006/relationships/image" Target="../media/image23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gif"/><Relationship Id="rId3" Type="http://schemas.openxmlformats.org/officeDocument/2006/relationships/image" Target="../media/image3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Relationship Id="rId3" Type="http://schemas.openxmlformats.org/officeDocument/2006/relationships/image" Target="../media/image5.gi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mg_3894.jpg"/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2000"/>
                    </a14:imgEffect>
                    <a14:imgEffect>
                      <a14:colorTemperature colorTemp="3674"/>
                    </a14:imgEffect>
                    <a14:imgEffect>
                      <a14:saturation sat="113000"/>
                    </a14:imgEffect>
                    <a14:imgEffect>
                      <a14:brightnessContrast bright="72000" contrast="-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2492896"/>
            <a:ext cx="8496944" cy="4032448"/>
          </a:xfrm>
          <a:prstGeom prst="rect">
            <a:avLst/>
          </a:prstGeom>
        </p:spPr>
      </p:pic>
      <p:sp>
        <p:nvSpPr>
          <p:cNvPr id="2" name="Text Box 4"/>
          <p:cNvSpPr txBox="1">
            <a:spLocks noChangeArrowheads="1"/>
          </p:cNvSpPr>
          <p:nvPr/>
        </p:nvSpPr>
        <p:spPr bwMode="auto">
          <a:xfrm>
            <a:off x="1043608" y="260648"/>
            <a:ext cx="7118350" cy="1139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40820" rIns="81639" bIns="40820"/>
          <a:lstStyle>
            <a:lvl1pPr defTabSz="407988">
              <a:spcBef>
                <a:spcPct val="0"/>
              </a:spcBef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</a:tabLst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392113" indent="-196850" defTabSz="407988">
              <a:spcBef>
                <a:spcPct val="0"/>
              </a:spcBef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</a:tabLst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587375" indent="-195263" defTabSz="407988">
              <a:spcBef>
                <a:spcPct val="0"/>
              </a:spcBef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</a:tabLst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782638" indent="-195263" defTabSz="407988">
              <a:spcBef>
                <a:spcPct val="0"/>
              </a:spcBef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</a:tabLst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979488" indent="-196850" defTabSz="407988">
              <a:spcBef>
                <a:spcPct val="0"/>
              </a:spcBef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</a:tabLst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1436688" indent="-196850" defTabSz="407988" eaLnBrk="0" fontAlgn="base" hangingPunct="0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</a:tabLst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1893888" indent="-196850" defTabSz="407988" eaLnBrk="0" fontAlgn="base" hangingPunct="0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</a:tabLst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2351088" indent="-196850" defTabSz="407988" eaLnBrk="0" fontAlgn="base" hangingPunct="0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</a:tabLst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2808288" indent="-196850" defTabSz="407988" eaLnBrk="0" fontAlgn="base" hangingPunct="0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</a:tabLst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>
              <a:lnSpc>
                <a:spcPct val="96000"/>
              </a:lnSpc>
              <a:buClr>
                <a:srgbClr val="000000"/>
              </a:buClr>
              <a:buSzPct val="45000"/>
              <a:buFont typeface="Wingdings" charset="0"/>
              <a:buNone/>
              <a:defRPr/>
            </a:pPr>
            <a:r>
              <a:rPr kumimoji="0" lang="en-GB" sz="4400" b="1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+mj-lt"/>
                <a:cs typeface="DejaVu Sans" charset="0"/>
              </a:rPr>
              <a:t>The Automation of Science</a:t>
            </a:r>
          </a:p>
        </p:txBody>
      </p:sp>
      <p:sp>
        <p:nvSpPr>
          <p:cNvPr id="3" name="Text Box 3"/>
          <p:cNvSpPr txBox="1">
            <a:spLocks noChangeArrowheads="1"/>
          </p:cNvSpPr>
          <p:nvPr/>
        </p:nvSpPr>
        <p:spPr bwMode="auto">
          <a:xfrm>
            <a:off x="251520" y="1196752"/>
            <a:ext cx="8640960" cy="936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40820" rIns="81639" bIns="40820"/>
          <a:lstStyle>
            <a:lvl1pPr defTabSz="407988">
              <a:spcBef>
                <a:spcPct val="0"/>
              </a:spcBef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</a:tabLst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392113" indent="-196850" defTabSz="407988">
              <a:spcBef>
                <a:spcPct val="0"/>
              </a:spcBef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</a:tabLst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587375" indent="-195263" defTabSz="407988">
              <a:spcBef>
                <a:spcPct val="0"/>
              </a:spcBef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</a:tabLst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782638" indent="-195263" defTabSz="407988">
              <a:spcBef>
                <a:spcPct val="0"/>
              </a:spcBef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</a:tabLst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979488" indent="-196850" defTabSz="407988">
              <a:spcBef>
                <a:spcPct val="0"/>
              </a:spcBef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</a:tabLst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1436688" indent="-196850" defTabSz="407988" eaLnBrk="0" fontAlgn="base" hangingPunct="0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</a:tabLst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1893888" indent="-196850" defTabSz="407988" eaLnBrk="0" fontAlgn="base" hangingPunct="0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</a:tabLst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2351088" indent="-196850" defTabSz="407988" eaLnBrk="0" fontAlgn="base" hangingPunct="0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</a:tabLst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2808288" indent="-196850" defTabSz="407988" eaLnBrk="0" fontAlgn="base" hangingPunct="0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</a:tabLst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>
              <a:lnSpc>
                <a:spcPct val="96000"/>
              </a:lnSpc>
              <a:buClr>
                <a:srgbClr val="000000"/>
              </a:buClr>
              <a:buSzPct val="45000"/>
              <a:buFont typeface="Wingdings" charset="0"/>
              <a:buNone/>
              <a:defRPr/>
            </a:pPr>
            <a:r>
              <a:rPr kumimoji="0" lang="en-GB" sz="2200" b="1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+mj-lt"/>
                <a:cs typeface="DejaVu Sans" charset="0"/>
              </a:rPr>
              <a:t>Ross D. King,  </a:t>
            </a:r>
          </a:p>
          <a:p>
            <a:pPr algn="ctr" eaLnBrk="1">
              <a:lnSpc>
                <a:spcPct val="96000"/>
              </a:lnSpc>
              <a:buClr>
                <a:srgbClr val="000000"/>
              </a:buClr>
              <a:buSzPct val="45000"/>
              <a:buFont typeface="Wingdings" charset="0"/>
              <a:buNone/>
              <a:defRPr/>
            </a:pPr>
            <a:r>
              <a:rPr kumimoji="0" lang="en-GB" sz="2200" b="1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+mj-lt"/>
                <a:cs typeface="DejaVu Sans" charset="0"/>
              </a:rPr>
              <a:t>University of Manchester &amp; AIST, </a:t>
            </a:r>
            <a:r>
              <a:rPr kumimoji="0" lang="en-GB" sz="2200" b="1" dirty="0" err="1" smtClean="0">
                <a:effectLst>
                  <a:outerShdw blurRad="38100" dist="38100" dir="2700000" algn="tl">
                    <a:srgbClr val="DDDDDD"/>
                  </a:outerShdw>
                </a:effectLst>
                <a:latin typeface="+mj-lt"/>
                <a:cs typeface="DejaVu Sans" charset="0"/>
              </a:rPr>
              <a:t>ross.king@manchester.ac.uk</a:t>
            </a:r>
            <a:endParaRPr kumimoji="0" lang="en-GB" sz="2200" b="1" dirty="0" smtClean="0">
              <a:effectLst>
                <a:outerShdw blurRad="38100" dist="38100" dir="2700000" algn="tl">
                  <a:srgbClr val="DDDDDD"/>
                </a:outerShdw>
              </a:effectLst>
              <a:latin typeface="+mj-lt"/>
              <a:cs typeface="DejaVu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9755772"/>
      </p:ext>
    </p:extLst>
  </p:cSld>
  <p:clrMapOvr>
    <a:masterClrMapping/>
  </p:clrMapOvr>
  <p:transition xmlns:p14="http://schemas.microsoft.com/office/powerpoint/2010/main">
    <p:dissolv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en-US" dirty="0">
                <a:latin typeface="Times New Roman" charset="0"/>
                <a:ea typeface="ＭＳ Ｐゴシック" charset="0"/>
              </a:rPr>
              <a:t>The Concept</a:t>
            </a:r>
            <a:r>
              <a:rPr lang="en-GB" dirty="0">
                <a:latin typeface="Times New Roman" charset="0"/>
                <a:ea typeface="ＭＳ Ｐゴシック" charset="0"/>
              </a:rPr>
              <a:t> of a Robot Scientist</a:t>
            </a:r>
            <a:endParaRPr lang="en-US" dirty="0">
              <a:latin typeface="Times New Roman" charset="0"/>
              <a:ea typeface="ＭＳ Ｐゴシック" charset="0"/>
            </a:endParaRPr>
          </a:p>
        </p:txBody>
      </p:sp>
      <p:sp>
        <p:nvSpPr>
          <p:cNvPr id="548867" name="Text Box 3"/>
          <p:cNvSpPr txBox="1">
            <a:spLocks noChangeArrowheads="1"/>
          </p:cNvSpPr>
          <p:nvPr/>
        </p:nvSpPr>
        <p:spPr bwMode="auto">
          <a:xfrm>
            <a:off x="533400" y="2727325"/>
            <a:ext cx="23622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800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ctr">
              <a:defRPr/>
            </a:pPr>
            <a:r>
              <a:rPr kumimoji="0" lang="en-US" sz="2000" dirty="0">
                <a:solidFill>
                  <a:schemeClr val="tx2"/>
                </a:solidFill>
              </a:rPr>
              <a:t>Background Knowledge</a:t>
            </a:r>
          </a:p>
        </p:txBody>
      </p:sp>
      <p:sp>
        <p:nvSpPr>
          <p:cNvPr id="548868" name="Text Box 4"/>
          <p:cNvSpPr txBox="1">
            <a:spLocks noChangeArrowheads="1"/>
          </p:cNvSpPr>
          <p:nvPr/>
        </p:nvSpPr>
        <p:spPr bwMode="auto">
          <a:xfrm>
            <a:off x="3048000" y="2925763"/>
            <a:ext cx="2438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800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ctr">
              <a:defRPr/>
            </a:pPr>
            <a:endParaRPr kumimoji="0" lang="en-GB" sz="2000" dirty="0">
              <a:solidFill>
                <a:schemeClr val="tx2"/>
              </a:solidFill>
            </a:endParaRPr>
          </a:p>
        </p:txBody>
      </p:sp>
      <p:sp>
        <p:nvSpPr>
          <p:cNvPr id="548869" name="Text Box 5"/>
          <p:cNvSpPr txBox="1">
            <a:spLocks noChangeArrowheads="1"/>
          </p:cNvSpPr>
          <p:nvPr/>
        </p:nvSpPr>
        <p:spPr bwMode="auto">
          <a:xfrm>
            <a:off x="6781800" y="2849563"/>
            <a:ext cx="19050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800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ctr">
              <a:defRPr/>
            </a:pPr>
            <a:r>
              <a:rPr kumimoji="0" lang="en-US" sz="2000" dirty="0">
                <a:solidFill>
                  <a:schemeClr val="tx2"/>
                </a:solidFill>
              </a:rPr>
              <a:t>Analysis</a:t>
            </a:r>
          </a:p>
        </p:txBody>
      </p:sp>
      <p:sp>
        <p:nvSpPr>
          <p:cNvPr id="548871" name="Text Box 7"/>
          <p:cNvSpPr txBox="1">
            <a:spLocks noChangeArrowheads="1"/>
          </p:cNvSpPr>
          <p:nvPr/>
        </p:nvSpPr>
        <p:spPr bwMode="auto">
          <a:xfrm>
            <a:off x="609600" y="5668963"/>
            <a:ext cx="22098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800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ctr">
              <a:defRPr/>
            </a:pPr>
            <a:r>
              <a:rPr kumimoji="0" lang="en-US" sz="2000" dirty="0">
                <a:solidFill>
                  <a:schemeClr val="tx2"/>
                </a:solidFill>
              </a:rPr>
              <a:t>Final Theory</a:t>
            </a:r>
          </a:p>
        </p:txBody>
      </p:sp>
      <p:sp>
        <p:nvSpPr>
          <p:cNvPr id="548872" name="Text Box 8"/>
          <p:cNvSpPr txBox="1">
            <a:spLocks noChangeArrowheads="1"/>
          </p:cNvSpPr>
          <p:nvPr/>
        </p:nvSpPr>
        <p:spPr bwMode="auto">
          <a:xfrm>
            <a:off x="3227388" y="5546725"/>
            <a:ext cx="1751012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800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ctr">
              <a:defRPr/>
            </a:pPr>
            <a:r>
              <a:rPr kumimoji="0" lang="en-US" sz="2000" dirty="0">
                <a:solidFill>
                  <a:schemeClr val="tx2"/>
                </a:solidFill>
              </a:rPr>
              <a:t>Experiment selection</a:t>
            </a:r>
          </a:p>
        </p:txBody>
      </p:sp>
      <p:sp>
        <p:nvSpPr>
          <p:cNvPr id="548873" name="Text Box 9"/>
          <p:cNvSpPr txBox="1">
            <a:spLocks noChangeArrowheads="1"/>
          </p:cNvSpPr>
          <p:nvPr/>
        </p:nvSpPr>
        <p:spPr bwMode="auto">
          <a:xfrm>
            <a:off x="4953000" y="5745163"/>
            <a:ext cx="1676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800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ctr">
              <a:defRPr/>
            </a:pPr>
            <a:r>
              <a:rPr kumimoji="0" lang="en-US" sz="2000" dirty="0">
                <a:solidFill>
                  <a:schemeClr val="tx2"/>
                </a:solidFill>
              </a:rPr>
              <a:t>Robot</a:t>
            </a:r>
          </a:p>
        </p:txBody>
      </p:sp>
      <p:sp>
        <p:nvSpPr>
          <p:cNvPr id="548875" name="Text Box 11"/>
          <p:cNvSpPr txBox="1">
            <a:spLocks noChangeArrowheads="1"/>
          </p:cNvSpPr>
          <p:nvPr/>
        </p:nvSpPr>
        <p:spPr bwMode="auto">
          <a:xfrm>
            <a:off x="7235825" y="5229225"/>
            <a:ext cx="2087563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800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ctr">
              <a:defRPr/>
            </a:pPr>
            <a:r>
              <a:rPr kumimoji="0" lang="en-US" sz="2000" dirty="0">
                <a:solidFill>
                  <a:schemeClr val="tx2"/>
                </a:solidFill>
              </a:rPr>
              <a:t>Results Interpretation</a:t>
            </a:r>
          </a:p>
        </p:txBody>
      </p:sp>
      <p:sp>
        <p:nvSpPr>
          <p:cNvPr id="548876" name="Line 12"/>
          <p:cNvSpPr>
            <a:spLocks noChangeShapeType="1"/>
          </p:cNvSpPr>
          <p:nvPr/>
        </p:nvSpPr>
        <p:spPr bwMode="auto">
          <a:xfrm>
            <a:off x="3957638" y="3427413"/>
            <a:ext cx="0" cy="198437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548877" name="Line 13"/>
          <p:cNvSpPr>
            <a:spLocks noChangeShapeType="1"/>
          </p:cNvSpPr>
          <p:nvPr/>
        </p:nvSpPr>
        <p:spPr bwMode="auto">
          <a:xfrm flipH="1">
            <a:off x="5927725" y="3124200"/>
            <a:ext cx="1082675" cy="127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548878" name="Line 14"/>
          <p:cNvSpPr>
            <a:spLocks noChangeShapeType="1"/>
          </p:cNvSpPr>
          <p:nvPr/>
        </p:nvSpPr>
        <p:spPr bwMode="auto">
          <a:xfrm flipH="1">
            <a:off x="2743200" y="5943600"/>
            <a:ext cx="6858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548879" name="Line 15"/>
          <p:cNvSpPr>
            <a:spLocks noChangeShapeType="1"/>
          </p:cNvSpPr>
          <p:nvPr/>
        </p:nvSpPr>
        <p:spPr bwMode="auto">
          <a:xfrm>
            <a:off x="2514600" y="3124200"/>
            <a:ext cx="533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548880" name="Line 16"/>
          <p:cNvSpPr>
            <a:spLocks noChangeShapeType="1"/>
          </p:cNvSpPr>
          <p:nvPr/>
        </p:nvSpPr>
        <p:spPr bwMode="auto">
          <a:xfrm>
            <a:off x="4724400" y="5943600"/>
            <a:ext cx="533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548881" name="Line 17"/>
          <p:cNvSpPr>
            <a:spLocks noChangeShapeType="1"/>
          </p:cNvSpPr>
          <p:nvPr/>
        </p:nvSpPr>
        <p:spPr bwMode="auto">
          <a:xfrm>
            <a:off x="6324600" y="5943600"/>
            <a:ext cx="10668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548882" name="Line 18"/>
          <p:cNvSpPr>
            <a:spLocks noChangeShapeType="1"/>
          </p:cNvSpPr>
          <p:nvPr/>
        </p:nvSpPr>
        <p:spPr bwMode="auto">
          <a:xfrm flipV="1">
            <a:off x="8001000" y="3276600"/>
            <a:ext cx="0" cy="1905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548883" name="Oval 19"/>
          <p:cNvSpPr>
            <a:spLocks noChangeArrowheads="1"/>
          </p:cNvSpPr>
          <p:nvPr/>
        </p:nvSpPr>
        <p:spPr bwMode="auto">
          <a:xfrm>
            <a:off x="5334000" y="5715000"/>
            <a:ext cx="914400" cy="457200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548884" name="Text Box 20"/>
          <p:cNvSpPr txBox="1">
            <a:spLocks noChangeArrowheads="1"/>
          </p:cNvSpPr>
          <p:nvPr/>
        </p:nvSpPr>
        <p:spPr bwMode="auto">
          <a:xfrm>
            <a:off x="1524000" y="1905000"/>
            <a:ext cx="5105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ctr">
              <a:defRPr/>
            </a:pPr>
            <a:endParaRPr kumimoji="0" lang="en-GB" dirty="0"/>
          </a:p>
        </p:txBody>
      </p:sp>
      <p:sp>
        <p:nvSpPr>
          <p:cNvPr id="548885" name="Rectangle 21"/>
          <p:cNvSpPr>
            <a:spLocks noChangeArrowheads="1"/>
          </p:cNvSpPr>
          <p:nvPr/>
        </p:nvSpPr>
        <p:spPr bwMode="auto">
          <a:xfrm>
            <a:off x="304800" y="1166724"/>
            <a:ext cx="8437563" cy="1200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ctr">
              <a:defRPr/>
            </a:pPr>
            <a:r>
              <a:rPr lang="en-US" dirty="0">
                <a:solidFill>
                  <a:schemeClr val="tx2"/>
                </a:solidFill>
                <a:latin typeface="Arial" charset="0"/>
              </a:rPr>
              <a:t>C</a:t>
            </a:r>
            <a:r>
              <a:rPr lang="en-US" dirty="0" smtClean="0">
                <a:solidFill>
                  <a:schemeClr val="tx2"/>
                </a:solidFill>
                <a:latin typeface="Arial" charset="0"/>
              </a:rPr>
              <a:t>omputer systems capable </a:t>
            </a:r>
            <a:r>
              <a:rPr lang="en-US" dirty="0">
                <a:solidFill>
                  <a:schemeClr val="tx2"/>
                </a:solidFill>
                <a:latin typeface="Arial" charset="0"/>
              </a:rPr>
              <a:t>of originating </a:t>
            </a:r>
            <a:r>
              <a:rPr lang="en-US" dirty="0" smtClean="0">
                <a:solidFill>
                  <a:schemeClr val="tx2"/>
                </a:solidFill>
                <a:latin typeface="Arial" charset="0"/>
              </a:rPr>
              <a:t>their </a:t>
            </a:r>
            <a:r>
              <a:rPr lang="en-US" dirty="0">
                <a:solidFill>
                  <a:schemeClr val="tx2"/>
                </a:solidFill>
                <a:latin typeface="Arial" charset="0"/>
              </a:rPr>
              <a:t>own experiments, physically </a:t>
            </a:r>
            <a:r>
              <a:rPr lang="en-US" dirty="0" smtClean="0">
                <a:solidFill>
                  <a:schemeClr val="tx2"/>
                </a:solidFill>
                <a:latin typeface="Arial" charset="0"/>
              </a:rPr>
              <a:t>executing them</a:t>
            </a:r>
            <a:r>
              <a:rPr lang="en-US" dirty="0">
                <a:solidFill>
                  <a:schemeClr val="tx2"/>
                </a:solidFill>
                <a:latin typeface="Arial" charset="0"/>
              </a:rPr>
              <a:t>, interpreting the results, and then repeating the cycle.</a:t>
            </a:r>
          </a:p>
        </p:txBody>
      </p:sp>
      <p:sp>
        <p:nvSpPr>
          <p:cNvPr id="548886" name="Line 22"/>
          <p:cNvSpPr>
            <a:spLocks noChangeShapeType="1"/>
          </p:cNvSpPr>
          <p:nvPr/>
        </p:nvSpPr>
        <p:spPr bwMode="auto">
          <a:xfrm flipV="1">
            <a:off x="1679575" y="3568700"/>
            <a:ext cx="0" cy="1944688"/>
          </a:xfrm>
          <a:prstGeom prst="line">
            <a:avLst/>
          </a:prstGeom>
          <a:noFill/>
          <a:ln w="38100">
            <a:solidFill>
              <a:schemeClr val="tx1"/>
            </a:solidFill>
            <a:prstDash val="dashDot"/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548887" name="Rectangle 23"/>
          <p:cNvSpPr>
            <a:spLocks noChangeArrowheads="1"/>
          </p:cNvSpPr>
          <p:nvPr/>
        </p:nvSpPr>
        <p:spPr bwMode="auto">
          <a:xfrm>
            <a:off x="3048000" y="2895600"/>
            <a:ext cx="244951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kumimoji="0" lang="en-US" sz="2000" dirty="0">
                <a:solidFill>
                  <a:schemeClr val="tx2"/>
                </a:solidFill>
              </a:rPr>
              <a:t>Hypothesis Formation</a:t>
            </a:r>
            <a:endParaRPr kumimoji="0" lang="en-GB" sz="2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0497976"/>
      </p:ext>
    </p:extLst>
  </p:cSld>
  <p:clrMapOvr>
    <a:masterClrMapping/>
  </p:clrMapOvr>
  <p:transition xmlns:p14="http://schemas.microsoft.com/office/powerpoint/2010/main">
    <p:dissolv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2"/>
          <p:cNvSpPr>
            <a:spLocks noGrp="1" noChangeArrowheads="1"/>
          </p:cNvSpPr>
          <p:nvPr>
            <p:ph type="title"/>
          </p:nvPr>
        </p:nvSpPr>
        <p:spPr>
          <a:xfrm>
            <a:off x="1043608" y="260648"/>
            <a:ext cx="7772400" cy="1143000"/>
          </a:xfrm>
        </p:spPr>
        <p:txBody>
          <a:bodyPr/>
          <a:lstStyle/>
          <a:p>
            <a:r>
              <a:rPr lang="en-US" dirty="0">
                <a:latin typeface="Times New Roman" charset="0"/>
                <a:ea typeface="ＭＳ Ｐゴシック" charset="0"/>
              </a:rPr>
              <a:t>Motivation: Philosophical</a:t>
            </a:r>
          </a:p>
        </p:txBody>
      </p:sp>
      <p:sp>
        <p:nvSpPr>
          <p:cNvPr id="2355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5536" y="1700808"/>
            <a:ext cx="8534400" cy="4114800"/>
          </a:xfrm>
        </p:spPr>
        <p:txBody>
          <a:bodyPr/>
          <a:lstStyle/>
          <a:p>
            <a:r>
              <a:rPr lang="en-US" dirty="0">
                <a:latin typeface="Arial" charset="0"/>
                <a:ea typeface="ＭＳ Ｐゴシック" charset="0"/>
              </a:rPr>
              <a:t>What is Science?</a:t>
            </a:r>
          </a:p>
          <a:p>
            <a:endParaRPr lang="en-US" dirty="0">
              <a:latin typeface="Arial" charset="0"/>
              <a:ea typeface="ＭＳ Ｐゴシック" charset="0"/>
            </a:endParaRPr>
          </a:p>
          <a:p>
            <a:r>
              <a:rPr lang="en-US" dirty="0">
                <a:latin typeface="Arial" charset="0"/>
                <a:ea typeface="ＭＳ Ｐゴシック" charset="0"/>
              </a:rPr>
              <a:t>The question whether it is possible to automate </a:t>
            </a:r>
            <a:r>
              <a:rPr lang="en-US" dirty="0" smtClean="0">
                <a:latin typeface="Arial" charset="0"/>
                <a:ea typeface="ＭＳ Ｐゴシック" charset="0"/>
              </a:rPr>
              <a:t>scientific </a:t>
            </a:r>
            <a:r>
              <a:rPr lang="en-US" dirty="0">
                <a:latin typeface="Arial" charset="0"/>
                <a:ea typeface="ＭＳ Ｐゴシック" charset="0"/>
              </a:rPr>
              <a:t>discovery </a:t>
            </a:r>
            <a:r>
              <a:rPr lang="en-US" dirty="0" smtClean="0">
                <a:latin typeface="Arial" charset="0"/>
                <a:ea typeface="ＭＳ Ｐゴシック" charset="0"/>
              </a:rPr>
              <a:t>seems </a:t>
            </a:r>
            <a:r>
              <a:rPr lang="en-US" dirty="0">
                <a:latin typeface="Arial" charset="0"/>
                <a:ea typeface="ＭＳ Ｐゴシック" charset="0"/>
              </a:rPr>
              <a:t>to me central to understanding science.</a:t>
            </a:r>
          </a:p>
          <a:p>
            <a:endParaRPr lang="en-US" dirty="0">
              <a:latin typeface="Arial" charset="0"/>
              <a:ea typeface="ＭＳ Ｐゴシック" charset="0"/>
            </a:endParaRPr>
          </a:p>
          <a:p>
            <a:r>
              <a:rPr lang="en-US" dirty="0">
                <a:latin typeface="Arial" charset="0"/>
                <a:ea typeface="ＭＳ Ｐゴシック" charset="0"/>
              </a:rPr>
              <a:t>There is a strong philosophical position which holds that we do not fully understand a phenomenon unless we can make a machine which reproduces it. </a:t>
            </a:r>
            <a:endParaRPr lang="en-US" dirty="0" smtClean="0">
              <a:latin typeface="Arial" charset="0"/>
              <a:ea typeface="ＭＳ Ｐゴシック" charset="0"/>
            </a:endParaRPr>
          </a:p>
          <a:p>
            <a:endParaRPr lang="en-US" dirty="0" smtClean="0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5465262"/>
      </p:ext>
    </p:extLst>
  </p:cSld>
  <p:clrMapOvr>
    <a:masterClrMapping/>
  </p:clrMapOvr>
  <p:transition xmlns:p14="http://schemas.microsoft.com/office/powerpoint/2010/main">
    <p:dissolv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116632"/>
            <a:ext cx="7772400" cy="1143000"/>
          </a:xfrm>
        </p:spPr>
        <p:txBody>
          <a:bodyPr/>
          <a:lstStyle/>
          <a:p>
            <a:r>
              <a:rPr lang="en-US" dirty="0" smtClean="0"/>
              <a:t>Richard Feynman’s Blackboard</a:t>
            </a:r>
            <a:endParaRPr lang="en-US" dirty="0"/>
          </a:p>
        </p:txBody>
      </p:sp>
      <p:pic>
        <p:nvPicPr>
          <p:cNvPr id="4" name="Picture 3" descr="what-i-cannot-create-i-do-not-understand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744" y="1772816"/>
            <a:ext cx="6768752" cy="388843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043608" y="5301208"/>
            <a:ext cx="705678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>
              <a:latin typeface="Arial" charset="0"/>
            </a:endParaRPr>
          </a:p>
          <a:p>
            <a:r>
              <a:rPr lang="en-GB" dirty="0">
                <a:solidFill>
                  <a:srgbClr val="000066"/>
                </a:solidFill>
                <a:latin typeface="+mn-lt"/>
              </a:rPr>
              <a:t>“What I cannot create, I do not understand</a:t>
            </a:r>
            <a:r>
              <a:rPr lang="en-GB" dirty="0" smtClean="0">
                <a:solidFill>
                  <a:srgbClr val="000066"/>
                </a:solidFill>
                <a:latin typeface="+mn-lt"/>
              </a:rPr>
              <a:t>”</a:t>
            </a:r>
            <a:endParaRPr lang="en-US" dirty="0">
              <a:solidFill>
                <a:srgbClr val="000066"/>
              </a:solidFill>
              <a:latin typeface="+mn-lt"/>
            </a:endParaRPr>
          </a:p>
        </p:txBody>
      </p:sp>
      <p:pic>
        <p:nvPicPr>
          <p:cNvPr id="3" name="Picture 2" descr="feynman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72816"/>
            <a:ext cx="2232248" cy="202077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auto">
          <a:xfrm>
            <a:off x="2339752" y="1844824"/>
            <a:ext cx="5832648" cy="1584176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Times New Roman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6680747"/>
      </p:ext>
    </p:extLst>
  </p:cSld>
  <p:clrMapOvr>
    <a:masterClrMapping/>
  </p:clrMapOvr>
  <p:transition xmlns:p14="http://schemas.microsoft.com/office/powerpoint/2010/main">
    <p:dissolv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2"/>
          <p:cNvSpPr>
            <a:spLocks noGrp="1" noChangeArrowheads="1"/>
          </p:cNvSpPr>
          <p:nvPr>
            <p:ph type="title"/>
          </p:nvPr>
        </p:nvSpPr>
        <p:spPr>
          <a:xfrm>
            <a:off x="827584" y="188640"/>
            <a:ext cx="7772400" cy="1143000"/>
          </a:xfrm>
        </p:spPr>
        <p:txBody>
          <a:bodyPr/>
          <a:lstStyle/>
          <a:p>
            <a:r>
              <a:rPr lang="en-US" dirty="0" smtClean="0">
                <a:latin typeface="Times New Roman" charset="0"/>
                <a:ea typeface="ＭＳ Ｐゴシック" charset="0"/>
              </a:rPr>
              <a:t>Motivation: Technological </a:t>
            </a:r>
            <a:endParaRPr lang="en-GB" dirty="0">
              <a:latin typeface="Times New Roman" charset="0"/>
              <a:ea typeface="ＭＳ Ｐゴシック" charset="0"/>
            </a:endParaRPr>
          </a:p>
        </p:txBody>
      </p:sp>
      <p:sp>
        <p:nvSpPr>
          <p:cNvPr id="2765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7504" y="1484784"/>
            <a:ext cx="9144000" cy="4824412"/>
          </a:xfrm>
        </p:spPr>
        <p:txBody>
          <a:bodyPr/>
          <a:lstStyle/>
          <a:p>
            <a:r>
              <a:rPr lang="en-GB" dirty="0">
                <a:latin typeface="Arial" charset="0"/>
                <a:ea typeface="ＭＳ Ｐゴシック" charset="0"/>
              </a:rPr>
              <a:t>Robot Scientists have the potential to increase the productivity of </a:t>
            </a:r>
            <a:r>
              <a:rPr lang="en-GB" dirty="0" smtClean="0">
                <a:latin typeface="Arial" charset="0"/>
                <a:ea typeface="ＭＳ Ｐゴシック" charset="0"/>
              </a:rPr>
              <a:t>science. They can work cheaper, faster, more accurately, and longer than humans. They can also be </a:t>
            </a:r>
            <a:r>
              <a:rPr lang="en-GB" dirty="0">
                <a:latin typeface="Arial" charset="0"/>
                <a:ea typeface="ＭＳ Ｐゴシック" charset="0"/>
              </a:rPr>
              <a:t>easily multiplied. </a:t>
            </a:r>
          </a:p>
          <a:p>
            <a:pPr lvl="1"/>
            <a:r>
              <a:rPr lang="en-GB" i="1" dirty="0" smtClean="0">
                <a:latin typeface="Arial" charset="0"/>
                <a:ea typeface="ＭＳ Ｐゴシック" charset="0"/>
              </a:rPr>
              <a:t>Enabling </a:t>
            </a:r>
            <a:r>
              <a:rPr lang="en-GB" i="1" dirty="0">
                <a:latin typeface="Arial" charset="0"/>
                <a:ea typeface="ＭＳ Ｐゴシック" charset="0"/>
              </a:rPr>
              <a:t>the high-throughput testing of hypotheses</a:t>
            </a:r>
            <a:r>
              <a:rPr lang="en-GB" dirty="0">
                <a:latin typeface="Arial" charset="0"/>
                <a:ea typeface="ＭＳ Ｐゴシック" charset="0"/>
              </a:rPr>
              <a:t>.</a:t>
            </a:r>
          </a:p>
          <a:p>
            <a:endParaRPr lang="en-GB" dirty="0">
              <a:latin typeface="Arial" charset="0"/>
              <a:ea typeface="ＭＳ Ｐゴシック" charset="0"/>
            </a:endParaRPr>
          </a:p>
          <a:p>
            <a:r>
              <a:rPr lang="en-GB" dirty="0">
                <a:latin typeface="Arial" charset="0"/>
                <a:ea typeface="ＭＳ Ｐゴシック" charset="0"/>
              </a:rPr>
              <a:t>Robot Scientists have the potential to improve the quality of </a:t>
            </a:r>
            <a:r>
              <a:rPr lang="en-GB" dirty="0" smtClean="0">
                <a:latin typeface="Arial" charset="0"/>
                <a:ea typeface="ＭＳ Ｐゴシック" charset="0"/>
              </a:rPr>
              <a:t>science. </a:t>
            </a:r>
            <a:endParaRPr lang="en-GB" dirty="0">
              <a:latin typeface="Arial" charset="0"/>
              <a:ea typeface="ＭＳ Ｐゴシック" charset="0"/>
            </a:endParaRPr>
          </a:p>
          <a:p>
            <a:pPr lvl="1"/>
            <a:r>
              <a:rPr lang="en-GB" i="1" dirty="0">
                <a:latin typeface="Arial" charset="0"/>
                <a:ea typeface="ＭＳ Ｐゴシック" charset="0"/>
              </a:rPr>
              <a:t>by enabling the description of experiments in greater detail and semantic clarity. </a:t>
            </a:r>
          </a:p>
        </p:txBody>
      </p:sp>
    </p:spTree>
    <p:extLst>
      <p:ext uri="{BB962C8B-B14F-4D97-AF65-F5344CB8AC3E}">
        <p14:creationId xmlns:p14="http://schemas.microsoft.com/office/powerpoint/2010/main" val="3494163950"/>
      </p:ext>
    </p:extLst>
  </p:cSld>
  <p:clrMapOvr>
    <a:masterClrMapping/>
  </p:clrMapOvr>
  <p:transition xmlns:p14="http://schemas.microsoft.com/office/powerpoint/2010/main">
    <p:dissolv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1143000"/>
          </a:xfrm>
        </p:spPr>
        <p:txBody>
          <a:bodyPr/>
          <a:lstStyle/>
          <a:p>
            <a:r>
              <a:rPr lang="en-US" dirty="0">
                <a:latin typeface="Times New Roman" charset="0"/>
                <a:ea typeface="ＭＳ Ｐゴシック" charset="0"/>
              </a:rPr>
              <a:t>Robot Scientist Timeline</a:t>
            </a:r>
          </a:p>
        </p:txBody>
      </p:sp>
      <p:sp>
        <p:nvSpPr>
          <p:cNvPr id="2969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66700" y="1052736"/>
            <a:ext cx="8610600" cy="5105400"/>
          </a:xfrm>
        </p:spPr>
        <p:txBody>
          <a:bodyPr/>
          <a:lstStyle/>
          <a:p>
            <a:r>
              <a:rPr lang="en-US" sz="2000" dirty="0">
                <a:latin typeface="Arial" charset="0"/>
                <a:ea typeface="ＭＳ Ｐゴシック" charset="0"/>
              </a:rPr>
              <a:t>1999-2004 Initial Robot Scientist Project</a:t>
            </a:r>
          </a:p>
          <a:p>
            <a:pPr lvl="1"/>
            <a:r>
              <a:rPr lang="en-US" sz="1800" dirty="0">
                <a:latin typeface="Arial" charset="0"/>
                <a:ea typeface="ＭＳ Ｐゴシック" charset="0"/>
              </a:rPr>
              <a:t>Limited </a:t>
            </a:r>
            <a:r>
              <a:rPr lang="en-US" sz="1800" dirty="0" smtClean="0">
                <a:latin typeface="Arial" charset="0"/>
                <a:ea typeface="ＭＳ Ｐゴシック" charset="0"/>
              </a:rPr>
              <a:t>Hardware: Collaboration </a:t>
            </a:r>
            <a:r>
              <a:rPr lang="en-US" sz="1800" dirty="0">
                <a:latin typeface="Arial" charset="0"/>
                <a:ea typeface="ＭＳ Ｐゴシック" charset="0"/>
              </a:rPr>
              <a:t>with Douglas Kell (</a:t>
            </a:r>
            <a:r>
              <a:rPr lang="en-US" sz="1800" dirty="0" err="1">
                <a:latin typeface="Arial" charset="0"/>
                <a:ea typeface="ＭＳ Ｐゴシック" charset="0"/>
              </a:rPr>
              <a:t>Aber</a:t>
            </a:r>
            <a:r>
              <a:rPr lang="en-US" sz="1800" dirty="0">
                <a:latin typeface="Arial" charset="0"/>
                <a:ea typeface="ＭＳ Ｐゴシック" charset="0"/>
              </a:rPr>
              <a:t> Biology), Steve Oliver (Manchester), Stephen </a:t>
            </a:r>
            <a:r>
              <a:rPr lang="en-US" sz="1800" dirty="0" err="1">
                <a:latin typeface="Arial" charset="0"/>
                <a:ea typeface="ＭＳ Ｐゴシック" charset="0"/>
              </a:rPr>
              <a:t>Muggleton</a:t>
            </a:r>
            <a:r>
              <a:rPr lang="en-US" sz="1800" dirty="0">
                <a:latin typeface="Arial" charset="0"/>
                <a:ea typeface="ＭＳ Ｐゴシック" charset="0"/>
              </a:rPr>
              <a:t> (Imperial)</a:t>
            </a:r>
          </a:p>
          <a:p>
            <a:pPr lvl="1">
              <a:buFontTx/>
              <a:buNone/>
            </a:pPr>
            <a:r>
              <a:rPr kumimoji="0" lang="en-GB" sz="1800" b="1" u="sng" dirty="0">
                <a:latin typeface="Times New Roman" charset="0"/>
                <a:ea typeface="ＭＳ Ｐゴシック" charset="0"/>
                <a:cs typeface="ＭＳ Ｐゴシック" charset="0"/>
              </a:rPr>
              <a:t>King </a:t>
            </a:r>
            <a:r>
              <a:rPr kumimoji="0" lang="en-GB" sz="1800" b="1" i="1" u="sng" dirty="0">
                <a:latin typeface="Times New Roman" charset="0"/>
                <a:ea typeface="ＭＳ Ｐゴシック" charset="0"/>
                <a:cs typeface="ＭＳ Ｐゴシック" charset="0"/>
              </a:rPr>
              <a:t>et al</a:t>
            </a:r>
            <a:r>
              <a:rPr kumimoji="0" lang="en-GB" sz="1800" b="1" u="sng" dirty="0">
                <a:latin typeface="Times New Roman" charset="0"/>
                <a:ea typeface="ＭＳ Ｐゴシック" charset="0"/>
                <a:cs typeface="ＭＳ Ｐゴシック" charset="0"/>
              </a:rPr>
              <a:t>. (2004)</a:t>
            </a:r>
            <a:r>
              <a:rPr kumimoji="0" lang="en-GB" sz="1800" b="1" i="1" u="sng" dirty="0">
                <a:latin typeface="Times New Roman" charset="0"/>
                <a:ea typeface="ＭＳ Ｐゴシック" charset="0"/>
                <a:cs typeface="ＭＳ Ｐゴシック" charset="0"/>
              </a:rPr>
              <a:t> Nature, </a:t>
            </a:r>
            <a:r>
              <a:rPr kumimoji="0" lang="en-GB" sz="1800" b="1" u="sng" dirty="0">
                <a:latin typeface="Times New Roman" charset="0"/>
                <a:ea typeface="ＭＳ Ｐゴシック" charset="0"/>
                <a:cs typeface="ＭＳ Ｐゴシック" charset="0"/>
              </a:rPr>
              <a:t>427, 247-252</a:t>
            </a:r>
            <a:endParaRPr kumimoji="0" lang="en-GB" b="1" u="sng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 lvl="1"/>
            <a:endParaRPr kumimoji="0" lang="en-GB" sz="1200" dirty="0">
              <a:latin typeface="Arial" charset="0"/>
              <a:ea typeface="ＭＳ Ｐゴシック" charset="0"/>
              <a:cs typeface="ＭＳ Ｐゴシック" charset="0"/>
            </a:endParaRPr>
          </a:p>
          <a:p>
            <a:r>
              <a:rPr lang="en-US" sz="2000" dirty="0">
                <a:latin typeface="Arial" charset="0"/>
                <a:ea typeface="ＭＳ Ｐゴシック" charset="0"/>
              </a:rPr>
              <a:t>2004-</a:t>
            </a:r>
            <a:r>
              <a:rPr lang="en-US" sz="2000" dirty="0" smtClean="0">
                <a:latin typeface="Arial" charset="0"/>
                <a:ea typeface="ＭＳ Ｐゴシック" charset="0"/>
              </a:rPr>
              <a:t>2011 Adam – Yeast Functional Genomics</a:t>
            </a:r>
            <a:endParaRPr lang="en-US" sz="2000" dirty="0">
              <a:latin typeface="Arial" charset="0"/>
              <a:ea typeface="ＭＳ Ｐゴシック" charset="0"/>
            </a:endParaRPr>
          </a:p>
          <a:p>
            <a:pPr lvl="1"/>
            <a:r>
              <a:rPr lang="en-US" sz="1800" dirty="0">
                <a:latin typeface="Arial" charset="0"/>
                <a:ea typeface="ＭＳ Ｐゴシック" charset="0"/>
              </a:rPr>
              <a:t> Sophisticated Laboratory </a:t>
            </a:r>
            <a:r>
              <a:rPr lang="en-US" sz="1800" dirty="0" smtClean="0">
                <a:latin typeface="Arial" charset="0"/>
                <a:ea typeface="ＭＳ Ｐゴシック" charset="0"/>
              </a:rPr>
              <a:t>Automation: Collaboration </a:t>
            </a:r>
            <a:r>
              <a:rPr lang="en-US" sz="1800" dirty="0">
                <a:latin typeface="Arial" charset="0"/>
                <a:ea typeface="ＭＳ Ｐゴシック" charset="0"/>
              </a:rPr>
              <a:t>with Steve Oliver (Cambridge).</a:t>
            </a:r>
          </a:p>
          <a:p>
            <a:pPr lvl="1">
              <a:buFontTx/>
              <a:buNone/>
            </a:pPr>
            <a:r>
              <a:rPr kumimoji="0" lang="en-GB" sz="1800" b="1" u="sng" dirty="0">
                <a:latin typeface="Times New Roman" charset="0"/>
                <a:ea typeface="ＭＳ Ｐゴシック" charset="0"/>
                <a:cs typeface="ＭＳ Ｐゴシック" charset="0"/>
              </a:rPr>
              <a:t>King </a:t>
            </a:r>
            <a:r>
              <a:rPr kumimoji="0" lang="en-GB" sz="1800" b="1" i="1" u="sng" dirty="0">
                <a:latin typeface="Times New Roman" charset="0"/>
                <a:ea typeface="ＭＳ Ｐゴシック" charset="0"/>
                <a:cs typeface="ＭＳ Ｐゴシック" charset="0"/>
              </a:rPr>
              <a:t>et al</a:t>
            </a:r>
            <a:r>
              <a:rPr kumimoji="0" lang="en-GB" sz="1800" b="1" u="sng" dirty="0">
                <a:latin typeface="Times New Roman" charset="0"/>
                <a:ea typeface="ＭＳ Ｐゴシック" charset="0"/>
                <a:cs typeface="ＭＳ Ｐゴシック" charset="0"/>
              </a:rPr>
              <a:t>. (2009)</a:t>
            </a:r>
            <a:r>
              <a:rPr kumimoji="0" lang="en-GB" sz="1800" b="1" i="1" u="sng" dirty="0">
                <a:latin typeface="Times New Roman" charset="0"/>
                <a:ea typeface="ＭＳ Ｐゴシック" charset="0"/>
                <a:cs typeface="ＭＳ Ｐゴシック" charset="0"/>
              </a:rPr>
              <a:t> Science, </a:t>
            </a:r>
            <a:r>
              <a:rPr kumimoji="0" lang="en-GB" sz="1800" b="1" u="sng" dirty="0">
                <a:latin typeface="Times New Roman" charset="0"/>
                <a:ea typeface="ＭＳ Ｐゴシック" charset="0"/>
                <a:cs typeface="ＭＳ Ｐゴシック" charset="0"/>
              </a:rPr>
              <a:t>324, 85-</a:t>
            </a:r>
            <a:r>
              <a:rPr kumimoji="0" lang="en-GB" sz="1800" b="1" u="sng" dirty="0" smtClean="0">
                <a:latin typeface="Times New Roman" charset="0"/>
                <a:ea typeface="ＭＳ Ｐゴシック" charset="0"/>
                <a:cs typeface="ＭＳ Ｐゴシック" charset="0"/>
              </a:rPr>
              <a:t>89</a:t>
            </a:r>
          </a:p>
          <a:p>
            <a:pPr lvl="1">
              <a:buFontTx/>
              <a:buNone/>
            </a:pPr>
            <a:endParaRPr lang="en-US" sz="1200" dirty="0">
              <a:latin typeface="Arial" charset="0"/>
              <a:ea typeface="ＭＳ Ｐゴシック" charset="0"/>
            </a:endParaRPr>
          </a:p>
          <a:p>
            <a:r>
              <a:rPr lang="en-US" sz="2000" dirty="0">
                <a:latin typeface="Arial" charset="0"/>
                <a:ea typeface="ＭＳ Ｐゴシック" charset="0"/>
              </a:rPr>
              <a:t>2008-</a:t>
            </a:r>
            <a:r>
              <a:rPr lang="en-US" sz="2000" dirty="0" smtClean="0">
                <a:latin typeface="Arial" charset="0"/>
                <a:ea typeface="ＭＳ Ｐゴシック" charset="0"/>
              </a:rPr>
              <a:t>2015 Eve – Drug Design for Tropical Diseases</a:t>
            </a:r>
          </a:p>
          <a:p>
            <a:pPr lvl="1"/>
            <a:r>
              <a:rPr lang="en-US" sz="1800" dirty="0" smtClean="0">
                <a:latin typeface="Arial" charset="0"/>
                <a:ea typeface="ＭＳ Ｐゴシック" charset="0"/>
              </a:rPr>
              <a:t>Sophisticated </a:t>
            </a:r>
            <a:r>
              <a:rPr lang="en-US" sz="1800" dirty="0">
                <a:latin typeface="Arial" charset="0"/>
                <a:ea typeface="ＭＳ Ｐゴシック" charset="0"/>
              </a:rPr>
              <a:t>Laboratory Automation: Collaboration with Steve Oliver (Cambridge)</a:t>
            </a:r>
            <a:endParaRPr lang="en-US" sz="1800" dirty="0" smtClean="0">
              <a:latin typeface="Arial" charset="0"/>
              <a:ea typeface="ＭＳ Ｐゴシック" charset="0"/>
            </a:endParaRPr>
          </a:p>
          <a:p>
            <a:pPr lvl="1">
              <a:buFontTx/>
              <a:buNone/>
            </a:pPr>
            <a:r>
              <a:rPr kumimoji="0" lang="en-GB" sz="1800" b="1" u="sng" dirty="0" smtClean="0">
                <a:latin typeface="Times New Roman" charset="0"/>
                <a:ea typeface="ＭＳ Ｐゴシック" charset="0"/>
                <a:cs typeface="ＭＳ Ｐゴシック" charset="0"/>
              </a:rPr>
              <a:t>Williams </a:t>
            </a:r>
            <a:r>
              <a:rPr kumimoji="0" lang="en-GB" sz="1800" b="1" i="1" u="sng" dirty="0" smtClean="0">
                <a:latin typeface="Times New Roman" charset="0"/>
                <a:ea typeface="ＭＳ Ｐゴシック" charset="0"/>
                <a:cs typeface="ＭＳ Ｐゴシック" charset="0"/>
              </a:rPr>
              <a:t>et </a:t>
            </a:r>
            <a:r>
              <a:rPr kumimoji="0" lang="en-GB" sz="1800" b="1" i="1" u="sng" dirty="0">
                <a:latin typeface="Times New Roman" charset="0"/>
                <a:ea typeface="ＭＳ Ｐゴシック" charset="0"/>
                <a:cs typeface="ＭＳ Ｐゴシック" charset="0"/>
              </a:rPr>
              <a:t>al</a:t>
            </a:r>
            <a:r>
              <a:rPr kumimoji="0" lang="en-GB" sz="1800" b="1" u="sng" dirty="0">
                <a:latin typeface="Times New Roman" charset="0"/>
                <a:ea typeface="ＭＳ Ｐゴシック" charset="0"/>
                <a:cs typeface="ＭＳ Ｐゴシック" charset="0"/>
              </a:rPr>
              <a:t>. (</a:t>
            </a:r>
            <a:r>
              <a:rPr kumimoji="0" lang="en-GB" sz="1800" b="1" u="sng" dirty="0" smtClean="0">
                <a:latin typeface="Times New Roman" charset="0"/>
                <a:ea typeface="ＭＳ Ｐゴシック" charset="0"/>
                <a:cs typeface="ＭＳ Ｐゴシック" charset="0"/>
              </a:rPr>
              <a:t>2015)</a:t>
            </a:r>
            <a:r>
              <a:rPr kumimoji="0" lang="en-GB" sz="1800" b="1" i="1" u="sng" dirty="0" smtClean="0">
                <a:latin typeface="Times New Roman" charset="0"/>
                <a:ea typeface="ＭＳ Ｐゴシック" charset="0"/>
                <a:cs typeface="ＭＳ Ｐゴシック" charset="0"/>
              </a:rPr>
              <a:t> Royal Society Interface, </a:t>
            </a:r>
            <a:r>
              <a:rPr kumimoji="0" lang="en-GB" sz="1800" b="1" u="sng" dirty="0" smtClean="0">
                <a:latin typeface="Times New Roman" charset="0"/>
                <a:ea typeface="ＭＳ Ｐゴシック" charset="0"/>
                <a:cs typeface="ＭＳ Ｐゴシック" charset="0"/>
              </a:rPr>
              <a:t>DOI </a:t>
            </a:r>
            <a:r>
              <a:rPr lang="en-GB" sz="1800" b="1" u="sng" dirty="0" smtClean="0">
                <a:latin typeface="+mj-lt"/>
              </a:rPr>
              <a:t>10.1098</a:t>
            </a:r>
            <a:r>
              <a:rPr lang="en-GB" sz="1800" b="1" u="sng" dirty="0">
                <a:latin typeface="+mj-lt"/>
              </a:rPr>
              <a:t>/rsif.2014.1289 </a:t>
            </a:r>
            <a:endParaRPr lang="en-GB" sz="1800" b="1" u="sng" dirty="0" smtClean="0">
              <a:latin typeface="+mj-lt"/>
            </a:endParaRPr>
          </a:p>
          <a:p>
            <a:pPr lvl="1">
              <a:buFontTx/>
              <a:buNone/>
            </a:pPr>
            <a:endParaRPr lang="en-GB" sz="1200" b="1" u="sng" dirty="0" smtClean="0">
              <a:latin typeface="+mj-lt"/>
            </a:endParaRPr>
          </a:p>
          <a:p>
            <a:r>
              <a:rPr lang="en-US" sz="2000" dirty="0" smtClean="0">
                <a:latin typeface="Arial" charset="0"/>
                <a:ea typeface="ＭＳ Ｐゴシック" charset="0"/>
              </a:rPr>
              <a:t>2015-2018 </a:t>
            </a:r>
            <a:r>
              <a:rPr lang="en-US" sz="2000" dirty="0">
                <a:latin typeface="Arial" charset="0"/>
                <a:ea typeface="ＭＳ Ｐゴシック" charset="0"/>
              </a:rPr>
              <a:t>Eve – </a:t>
            </a:r>
            <a:r>
              <a:rPr lang="en-US" sz="2000" dirty="0" smtClean="0">
                <a:latin typeface="Arial" charset="0"/>
                <a:ea typeface="ＭＳ Ｐゴシック" charset="0"/>
              </a:rPr>
              <a:t>Human cells - Cancer, Yeast - Aging</a:t>
            </a:r>
          </a:p>
          <a:p>
            <a:pPr lvl="1"/>
            <a:r>
              <a:rPr lang="en-US" sz="2000" dirty="0" smtClean="0">
                <a:latin typeface="Arial" charset="0"/>
                <a:ea typeface="ＭＳ Ｐゴシック" charset="0"/>
              </a:rPr>
              <a:t>DARPA, CHIST-ERA</a:t>
            </a:r>
            <a:endParaRPr lang="en-US" sz="2000" dirty="0">
              <a:latin typeface="Arial" charset="0"/>
              <a:ea typeface="ＭＳ Ｐゴシック" charset="0"/>
            </a:endParaRPr>
          </a:p>
          <a:p>
            <a:pPr lvl="1">
              <a:buFontTx/>
              <a:buNone/>
            </a:pPr>
            <a:endParaRPr kumimoji="0" lang="en-GB" sz="1800" b="1" u="sng" dirty="0">
              <a:latin typeface="+mj-lt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8557710"/>
      </p:ext>
    </p:extLst>
  </p:cSld>
  <p:clrMapOvr>
    <a:masterClrMapping/>
  </p:clrMapOvr>
  <p:transition xmlns:p14="http://schemas.microsoft.com/office/powerpoint/2010/main">
    <p:dissolv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2"/>
          <p:cNvSpPr>
            <a:spLocks noGrp="1" noChangeArrowheads="1"/>
          </p:cNvSpPr>
          <p:nvPr>
            <p:ph type="title"/>
          </p:nvPr>
        </p:nvSpPr>
        <p:spPr>
          <a:xfrm>
            <a:off x="-1476672" y="1268760"/>
            <a:ext cx="7772400" cy="1143000"/>
          </a:xfrm>
        </p:spPr>
        <p:txBody>
          <a:bodyPr/>
          <a:lstStyle/>
          <a:p>
            <a:r>
              <a:rPr lang="en-US" dirty="0">
                <a:latin typeface="Times New Roman" charset="0"/>
                <a:ea typeface="ＭＳ Ｐゴシック" charset="0"/>
              </a:rPr>
              <a:t>Adam</a:t>
            </a:r>
          </a:p>
        </p:txBody>
      </p:sp>
      <p:pic>
        <p:nvPicPr>
          <p:cNvPr id="9" name="Picture 8" descr="IMG_1608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968" y="543124"/>
            <a:ext cx="4206213" cy="6309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841246"/>
      </p:ext>
    </p:extLst>
  </p:cSld>
  <p:clrMapOvr>
    <a:masterClrMapping/>
  </p:clrMapOvr>
  <p:transition xmlns:p14="http://schemas.microsoft.com/office/powerpoint/2010/main">
    <p:dissolv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imes New Roman" charset="0"/>
                <a:ea typeface="ＭＳ Ｐゴシック" charset="0"/>
              </a:rPr>
              <a:t>The Application Domain</a:t>
            </a:r>
          </a:p>
        </p:txBody>
      </p:sp>
      <p:sp>
        <p:nvSpPr>
          <p:cNvPr id="3993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3528" y="2996952"/>
            <a:ext cx="8488363" cy="4114800"/>
          </a:xfrm>
        </p:spPr>
        <p:txBody>
          <a:bodyPr/>
          <a:lstStyle/>
          <a:p>
            <a:pPr>
              <a:spcBef>
                <a:spcPct val="55000"/>
              </a:spcBef>
            </a:pPr>
            <a:r>
              <a:rPr lang="en-US" dirty="0">
                <a:latin typeface="Arial" charset="0"/>
                <a:ea typeface="ＭＳ Ｐゴシック" charset="0"/>
              </a:rPr>
              <a:t>Functional genomics</a:t>
            </a:r>
          </a:p>
          <a:p>
            <a:pPr>
              <a:spcBef>
                <a:spcPct val="55000"/>
              </a:spcBef>
            </a:pPr>
            <a:r>
              <a:rPr lang="en-US" dirty="0">
                <a:latin typeface="Arial" charset="0"/>
                <a:ea typeface="ＭＳ Ｐゴシック" charset="0"/>
              </a:rPr>
              <a:t>In yeast (</a:t>
            </a:r>
            <a:r>
              <a:rPr lang="en-US" i="1" dirty="0">
                <a:latin typeface="Arial" charset="0"/>
                <a:ea typeface="ＭＳ Ｐゴシック" charset="0"/>
              </a:rPr>
              <a:t>S. cerevisiae</a:t>
            </a:r>
            <a:r>
              <a:rPr lang="en-US" dirty="0">
                <a:latin typeface="Arial" charset="0"/>
                <a:ea typeface="ＭＳ Ｐゴシック" charset="0"/>
              </a:rPr>
              <a:t>) ~15% of the 6,000 genes still have no known function.</a:t>
            </a:r>
          </a:p>
          <a:p>
            <a:pPr>
              <a:spcBef>
                <a:spcPct val="55000"/>
              </a:spcBef>
            </a:pPr>
            <a:r>
              <a:rPr lang="en-US" dirty="0">
                <a:latin typeface="Arial" charset="0"/>
                <a:ea typeface="ＭＳ Ｐゴシック" charset="0"/>
              </a:rPr>
              <a:t>EUROFAN 2 made all viable single deletant strains.</a:t>
            </a:r>
          </a:p>
          <a:p>
            <a:pPr>
              <a:spcBef>
                <a:spcPct val="55000"/>
              </a:spcBef>
            </a:pPr>
            <a:r>
              <a:rPr lang="en-US" u="sng" dirty="0">
                <a:latin typeface="Arial" charset="0"/>
                <a:ea typeface="ＭＳ Ｐゴシック" charset="0"/>
              </a:rPr>
              <a:t>Task</a:t>
            </a:r>
            <a:r>
              <a:rPr lang="en-US" dirty="0">
                <a:latin typeface="Arial" charset="0"/>
                <a:ea typeface="ＭＳ Ｐゴシック" charset="0"/>
              </a:rPr>
              <a:t> to determine the </a:t>
            </a:r>
            <a:r>
              <a:rPr lang="ja-JP" altLang="en-US" dirty="0">
                <a:latin typeface="Arial" charset="0"/>
                <a:ea typeface="ＭＳ Ｐゴシック" charset="0"/>
              </a:rPr>
              <a:t>“</a:t>
            </a:r>
            <a:r>
              <a:rPr lang="en-US" altLang="ja-JP" dirty="0">
                <a:latin typeface="Arial" charset="0"/>
                <a:ea typeface="ＭＳ Ｐゴシック" charset="0"/>
              </a:rPr>
              <a:t>function</a:t>
            </a:r>
            <a:r>
              <a:rPr lang="ja-JP" altLang="en-US" dirty="0">
                <a:latin typeface="Arial" charset="0"/>
                <a:ea typeface="ＭＳ Ｐゴシック" charset="0"/>
              </a:rPr>
              <a:t>”</a:t>
            </a:r>
            <a:r>
              <a:rPr lang="en-US" altLang="ja-JP" dirty="0">
                <a:latin typeface="Arial" charset="0"/>
                <a:ea typeface="ＭＳ Ｐゴシック" charset="0"/>
              </a:rPr>
              <a:t> of a gene by growth experiments.</a:t>
            </a:r>
            <a:endParaRPr lang="en-US" dirty="0">
              <a:latin typeface="Arial" charset="0"/>
              <a:ea typeface="ＭＳ Ｐゴシック" charset="0"/>
            </a:endParaRPr>
          </a:p>
        </p:txBody>
      </p:sp>
      <p:pic>
        <p:nvPicPr>
          <p:cNvPr id="2" name="Picture 1" descr="S_cerevisiae_under_DIC_microscopy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208" y="1484784"/>
            <a:ext cx="2304256" cy="1984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16392"/>
      </p:ext>
    </p:extLst>
  </p:cSld>
  <p:clrMapOvr>
    <a:masterClrMapping/>
  </p:clrMapOvr>
  <p:transition xmlns:p14="http://schemas.microsoft.com/office/powerpoint/2010/main">
    <p:dissolv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Formalising</a:t>
            </a:r>
            <a:r>
              <a:rPr lang="en-US" dirty="0" smtClean="0"/>
              <a:t> the 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772816"/>
            <a:ext cx="8478019" cy="4608512"/>
          </a:xfrm>
        </p:spPr>
        <p:txBody>
          <a:bodyPr/>
          <a:lstStyle/>
          <a:p>
            <a:r>
              <a:rPr lang="en-US" dirty="0" smtClean="0"/>
              <a:t>Use logic programming to represent background knowledge: metabolism </a:t>
            </a:r>
            <a:r>
              <a:rPr lang="en-US" dirty="0" err="1" smtClean="0"/>
              <a:t>modelled</a:t>
            </a:r>
            <a:r>
              <a:rPr lang="en-US" dirty="0" smtClean="0"/>
              <a:t> as a </a:t>
            </a:r>
            <a:r>
              <a:rPr lang="en-US" dirty="0" smtClean="0">
                <a:latin typeface="Arial" charset="0"/>
                <a:ea typeface="ＭＳ Ｐゴシック" charset="0"/>
              </a:rPr>
              <a:t>directed </a:t>
            </a:r>
            <a:r>
              <a:rPr lang="en-US" dirty="0">
                <a:latin typeface="Arial" charset="0"/>
                <a:ea typeface="ＭＳ Ｐゴシック" charset="0"/>
              </a:rPr>
              <a:t>labeled hyper-</a:t>
            </a:r>
            <a:r>
              <a:rPr lang="en-US" dirty="0" smtClean="0">
                <a:latin typeface="Arial" charset="0"/>
                <a:ea typeface="ＭＳ Ｐゴシック" charset="0"/>
              </a:rPr>
              <a:t>graph</a:t>
            </a:r>
            <a:r>
              <a:rPr lang="en-US" dirty="0" smtClean="0"/>
              <a:t>.</a:t>
            </a:r>
          </a:p>
          <a:p>
            <a:endParaRPr lang="en-US" sz="800" dirty="0"/>
          </a:p>
          <a:p>
            <a:r>
              <a:rPr lang="en-US" dirty="0" smtClean="0"/>
              <a:t>Use abduction to infer new hypotheses: </a:t>
            </a:r>
          </a:p>
          <a:p>
            <a:pPr lvl="1"/>
            <a:r>
              <a:rPr lang="en-US" dirty="0" err="1" smtClean="0"/>
              <a:t>Abductive</a:t>
            </a:r>
            <a:r>
              <a:rPr lang="en-US" dirty="0" smtClean="0"/>
              <a:t> logic programming.</a:t>
            </a:r>
          </a:p>
          <a:p>
            <a:pPr lvl="1"/>
            <a:r>
              <a:rPr lang="en-US" dirty="0" smtClean="0"/>
              <a:t>Techniques from Bioinformatics.</a:t>
            </a:r>
          </a:p>
          <a:p>
            <a:pPr lvl="1"/>
            <a:endParaRPr lang="en-US" sz="800" dirty="0"/>
          </a:p>
          <a:p>
            <a:r>
              <a:rPr lang="en-US" dirty="0" smtClean="0"/>
              <a:t>Use active learning to decide efficient experiments: cost of compounds and time.</a:t>
            </a:r>
          </a:p>
          <a:p>
            <a:endParaRPr lang="en-US" sz="800" dirty="0" smtClean="0"/>
          </a:p>
          <a:p>
            <a:r>
              <a:rPr lang="en-US" dirty="0" smtClean="0"/>
              <a:t>Use machine learning to decide meaning of experimental results.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5449165"/>
      </p:ext>
    </p:extLst>
  </p:cSld>
  <p:clrMapOvr>
    <a:masterClrMapping/>
  </p:clrMapOvr>
  <p:transition xmlns:p14="http://schemas.microsoft.com/office/powerpoint/2010/main">
    <p:dissolv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Rectangle 2"/>
          <p:cNvSpPr>
            <a:spLocks noGrp="1" noChangeArrowheads="1"/>
          </p:cNvSpPr>
          <p:nvPr>
            <p:ph type="title"/>
          </p:nvPr>
        </p:nvSpPr>
        <p:spPr>
          <a:xfrm>
            <a:off x="611560" y="5760"/>
            <a:ext cx="7772400" cy="1143000"/>
          </a:xfrm>
        </p:spPr>
        <p:txBody>
          <a:bodyPr/>
          <a:lstStyle/>
          <a:p>
            <a:r>
              <a:rPr lang="en-US" dirty="0">
                <a:latin typeface="Times New Roman" charset="0"/>
                <a:ea typeface="ＭＳ Ｐゴシック" charset="0"/>
              </a:rPr>
              <a:t>Types of </a:t>
            </a:r>
            <a:r>
              <a:rPr lang="en-US" dirty="0" smtClean="0">
                <a:latin typeface="Times New Roman" charset="0"/>
                <a:ea typeface="ＭＳ Ｐゴシック" charset="0"/>
              </a:rPr>
              <a:t>Logical Inference</a:t>
            </a:r>
            <a:endParaRPr lang="en-US" dirty="0">
              <a:latin typeface="Times New Roman" charset="0"/>
              <a:ea typeface="ＭＳ Ｐゴシック" charset="0"/>
            </a:endParaRPr>
          </a:p>
        </p:txBody>
      </p:sp>
      <p:sp>
        <p:nvSpPr>
          <p:cNvPr id="5222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3528" y="980728"/>
            <a:ext cx="8382000" cy="5257800"/>
          </a:xfrm>
        </p:spPr>
        <p:txBody>
          <a:bodyPr/>
          <a:lstStyle/>
          <a:p>
            <a:pPr algn="just">
              <a:lnSpc>
                <a:spcPct val="90000"/>
              </a:lnSpc>
              <a:buFont typeface="Monotype Sorts" charset="0"/>
              <a:buNone/>
            </a:pPr>
            <a:r>
              <a:rPr lang="en-GB" u="sng" dirty="0">
                <a:latin typeface="Arial" charset="0"/>
                <a:ea typeface="ＭＳ Ｐゴシック" charset="0"/>
              </a:rPr>
              <a:t>Deduction</a:t>
            </a:r>
          </a:p>
          <a:p>
            <a:pPr algn="just">
              <a:lnSpc>
                <a:spcPct val="90000"/>
              </a:lnSpc>
              <a:buNone/>
            </a:pPr>
            <a:r>
              <a:rPr lang="en-GB" dirty="0">
                <a:latin typeface="Arial" charset="0"/>
                <a:ea typeface="ＭＳ Ｐゴシック" charset="0"/>
              </a:rPr>
              <a:t>	</a:t>
            </a:r>
            <a:r>
              <a:rPr lang="en-GB" dirty="0" smtClean="0">
                <a:latin typeface="Arial" charset="0"/>
                <a:ea typeface="ＭＳ Ｐゴシック" charset="0"/>
              </a:rPr>
              <a:t>			Rule</a:t>
            </a:r>
            <a:r>
              <a:rPr lang="en-GB" dirty="0">
                <a:latin typeface="Arial" charset="0"/>
                <a:ea typeface="ＭＳ Ｐゴシック" charset="0"/>
              </a:rPr>
              <a:t>: </a:t>
            </a:r>
            <a:r>
              <a:rPr lang="en-GB" dirty="0"/>
              <a:t>All swans are </a:t>
            </a:r>
            <a:r>
              <a:rPr lang="en-GB" dirty="0" smtClean="0"/>
              <a:t>white</a:t>
            </a:r>
            <a:r>
              <a:rPr lang="en-GB" dirty="0" smtClean="0">
                <a:latin typeface="Arial" charset="0"/>
                <a:ea typeface="ＭＳ Ｐゴシック" charset="0"/>
              </a:rPr>
              <a:t>.</a:t>
            </a:r>
          </a:p>
          <a:p>
            <a:pPr algn="just">
              <a:lnSpc>
                <a:spcPct val="90000"/>
              </a:lnSpc>
              <a:buFont typeface="Monotype Sorts" charset="0"/>
              <a:buNone/>
            </a:pPr>
            <a:r>
              <a:rPr lang="en-GB" dirty="0" smtClean="0">
                <a:latin typeface="Arial" charset="0"/>
                <a:ea typeface="ＭＳ Ｐゴシック" charset="0"/>
              </a:rPr>
              <a:t>				Fact: Daffy is a swan.</a:t>
            </a:r>
          </a:p>
          <a:p>
            <a:pPr algn="just">
              <a:lnSpc>
                <a:spcPct val="90000"/>
              </a:lnSpc>
              <a:buFont typeface="Monotype Sorts" charset="0"/>
              <a:buNone/>
            </a:pPr>
            <a:r>
              <a:rPr lang="en-GB" dirty="0">
                <a:latin typeface="Arial" charset="0"/>
                <a:ea typeface="ＭＳ Ｐゴシック" charset="0"/>
              </a:rPr>
              <a:t>	</a:t>
            </a:r>
            <a:r>
              <a:rPr lang="en-GB" dirty="0" smtClean="0">
                <a:latin typeface="Arial" charset="0"/>
                <a:ea typeface="ＭＳ Ｐゴシック" charset="0"/>
              </a:rPr>
              <a:t>		</a:t>
            </a:r>
            <a:r>
              <a:rPr lang="en-GB" dirty="0" smtClean="0">
                <a:latin typeface="Arial" charset="0"/>
                <a:ea typeface="ＭＳ Ｐゴシック" charset="0"/>
                <a:sym typeface="Symbol" charset="0"/>
              </a:rPr>
              <a:t></a:t>
            </a:r>
            <a:r>
              <a:rPr lang="en-GB" dirty="0">
                <a:latin typeface="Arial" charset="0"/>
                <a:ea typeface="ＭＳ Ｐゴシック" charset="0"/>
                <a:sym typeface="Symbol" charset="0"/>
              </a:rPr>
              <a:t>	</a:t>
            </a:r>
            <a:r>
              <a:rPr lang="en-GB" dirty="0" smtClean="0">
                <a:latin typeface="Arial" charset="0"/>
                <a:ea typeface="ＭＳ Ｐゴシック" charset="0"/>
              </a:rPr>
              <a:t>Daffy is white.</a:t>
            </a:r>
            <a:r>
              <a:rPr lang="en-GB" dirty="0">
                <a:latin typeface="Arial" charset="0"/>
                <a:ea typeface="ＭＳ Ｐゴシック" charset="0"/>
              </a:rPr>
              <a:t>	</a:t>
            </a:r>
            <a:endParaRPr lang="en-GB" u="sng" dirty="0">
              <a:latin typeface="Arial" charset="0"/>
              <a:ea typeface="ＭＳ Ｐゴシック" charset="0"/>
            </a:endParaRPr>
          </a:p>
          <a:p>
            <a:pPr>
              <a:lnSpc>
                <a:spcPct val="50000"/>
              </a:lnSpc>
              <a:buFont typeface="Monotype Sorts" charset="0"/>
              <a:buNone/>
            </a:pPr>
            <a:endParaRPr lang="en-GB" sz="800" u="sng" dirty="0">
              <a:latin typeface="Arial" charset="0"/>
              <a:ea typeface="ＭＳ Ｐゴシック" charset="0"/>
            </a:endParaRPr>
          </a:p>
          <a:p>
            <a:pPr>
              <a:lnSpc>
                <a:spcPct val="90000"/>
              </a:lnSpc>
              <a:buFont typeface="Monotype Sorts" charset="0"/>
              <a:buNone/>
            </a:pPr>
            <a:r>
              <a:rPr lang="en-GB" u="sng" dirty="0">
                <a:latin typeface="Arial" charset="0"/>
                <a:ea typeface="ＭＳ Ｐゴシック" charset="0"/>
              </a:rPr>
              <a:t>Abduction</a:t>
            </a:r>
          </a:p>
          <a:p>
            <a:pPr algn="just">
              <a:lnSpc>
                <a:spcPct val="90000"/>
              </a:lnSpc>
              <a:buFont typeface="Monotype Sorts" charset="0"/>
              <a:buNone/>
            </a:pPr>
            <a:r>
              <a:rPr lang="en-GB" dirty="0">
                <a:latin typeface="Arial" charset="0"/>
                <a:ea typeface="ＭＳ Ｐゴシック" charset="0"/>
              </a:rPr>
              <a:t>	</a:t>
            </a:r>
            <a:r>
              <a:rPr lang="en-GB" dirty="0" smtClean="0">
                <a:latin typeface="Arial" charset="0"/>
                <a:ea typeface="ＭＳ Ｐゴシック" charset="0"/>
              </a:rPr>
              <a:t>			Rule: All swans are white.</a:t>
            </a:r>
            <a:endParaRPr lang="en-GB" dirty="0">
              <a:latin typeface="Arial" charset="0"/>
              <a:ea typeface="ＭＳ Ｐゴシック" charset="0"/>
            </a:endParaRPr>
          </a:p>
          <a:p>
            <a:pPr algn="just">
              <a:lnSpc>
                <a:spcPct val="90000"/>
              </a:lnSpc>
              <a:buFont typeface="Monotype Sorts" charset="0"/>
              <a:buNone/>
            </a:pPr>
            <a:r>
              <a:rPr lang="en-GB" dirty="0">
                <a:latin typeface="Arial" charset="0"/>
                <a:ea typeface="ＭＳ Ｐゴシック" charset="0"/>
              </a:rPr>
              <a:t>	</a:t>
            </a:r>
            <a:r>
              <a:rPr lang="en-GB" dirty="0" smtClean="0">
                <a:latin typeface="Arial" charset="0"/>
                <a:ea typeface="ＭＳ Ｐゴシック" charset="0"/>
              </a:rPr>
              <a:t>			Fact</a:t>
            </a:r>
            <a:r>
              <a:rPr lang="en-GB" dirty="0">
                <a:latin typeface="Arial" charset="0"/>
                <a:ea typeface="ＭＳ Ｐゴシック" charset="0"/>
              </a:rPr>
              <a:t>: </a:t>
            </a:r>
            <a:r>
              <a:rPr lang="en-GB" dirty="0" smtClean="0">
                <a:latin typeface="Arial" charset="0"/>
                <a:ea typeface="ＭＳ Ｐゴシック" charset="0"/>
              </a:rPr>
              <a:t>Daffy is white.</a:t>
            </a:r>
            <a:r>
              <a:rPr lang="en-GB" dirty="0">
                <a:latin typeface="Arial" charset="0"/>
                <a:ea typeface="ＭＳ Ｐゴシック" charset="0"/>
              </a:rPr>
              <a:t>		</a:t>
            </a:r>
          </a:p>
          <a:p>
            <a:pPr algn="just">
              <a:lnSpc>
                <a:spcPct val="90000"/>
              </a:lnSpc>
              <a:buFont typeface="Monotype Sorts" charset="0"/>
              <a:buNone/>
            </a:pPr>
            <a:r>
              <a:rPr kumimoji="0" lang="en-GB" dirty="0">
                <a:latin typeface="Arial" charset="0"/>
                <a:ea typeface="ＭＳ Ｐゴシック" charset="0"/>
              </a:rPr>
              <a:t>	</a:t>
            </a:r>
            <a:r>
              <a:rPr kumimoji="0" lang="en-GB" dirty="0" smtClean="0">
                <a:latin typeface="Arial" charset="0"/>
                <a:ea typeface="ＭＳ Ｐゴシック" charset="0"/>
              </a:rPr>
              <a:t>		</a:t>
            </a:r>
            <a:r>
              <a:rPr lang="en-GB" dirty="0" smtClean="0">
                <a:latin typeface="Arial" charset="0"/>
                <a:ea typeface="ＭＳ Ｐゴシック" charset="0"/>
                <a:sym typeface="Symbol" charset="0"/>
              </a:rPr>
              <a:t></a:t>
            </a:r>
            <a:r>
              <a:rPr lang="en-GB" dirty="0">
                <a:latin typeface="Arial" charset="0"/>
                <a:ea typeface="ＭＳ Ｐゴシック" charset="0"/>
                <a:sym typeface="Symbol" charset="0"/>
              </a:rPr>
              <a:t>	</a:t>
            </a:r>
            <a:r>
              <a:rPr kumimoji="0" lang="en-GB" dirty="0" smtClean="0">
                <a:latin typeface="Arial" charset="0"/>
                <a:ea typeface="ＭＳ Ｐゴシック" charset="0"/>
              </a:rPr>
              <a:t>Daffy is a swan.</a:t>
            </a:r>
          </a:p>
          <a:p>
            <a:pPr algn="just">
              <a:lnSpc>
                <a:spcPct val="90000"/>
              </a:lnSpc>
              <a:buFont typeface="Monotype Sorts" charset="0"/>
              <a:buNone/>
            </a:pPr>
            <a:endParaRPr kumimoji="0" lang="en-GB" sz="800" dirty="0" smtClean="0">
              <a:latin typeface="Arial" charset="0"/>
              <a:ea typeface="ＭＳ Ｐゴシック" charset="0"/>
            </a:endParaRPr>
          </a:p>
          <a:p>
            <a:pPr>
              <a:lnSpc>
                <a:spcPct val="90000"/>
              </a:lnSpc>
              <a:buNone/>
            </a:pPr>
            <a:r>
              <a:rPr lang="en-GB" u="sng" dirty="0" smtClean="0">
                <a:latin typeface="Arial" charset="0"/>
                <a:ea typeface="ＭＳ Ｐゴシック" charset="0"/>
              </a:rPr>
              <a:t>Induction</a:t>
            </a:r>
            <a:endParaRPr lang="en-GB" u="sng" dirty="0">
              <a:latin typeface="Arial" charset="0"/>
              <a:ea typeface="ＭＳ Ｐゴシック" charset="0"/>
            </a:endParaRPr>
          </a:p>
          <a:p>
            <a:pPr algn="just">
              <a:lnSpc>
                <a:spcPct val="90000"/>
              </a:lnSpc>
              <a:buNone/>
            </a:pPr>
            <a:r>
              <a:rPr lang="en-GB" dirty="0">
                <a:latin typeface="Arial" charset="0"/>
                <a:ea typeface="ＭＳ Ｐゴシック" charset="0"/>
              </a:rPr>
              <a:t>	</a:t>
            </a:r>
            <a:r>
              <a:rPr lang="en-GB" dirty="0" smtClean="0">
                <a:latin typeface="Arial" charset="0"/>
                <a:ea typeface="ＭＳ Ｐゴシック" charset="0"/>
              </a:rPr>
              <a:t>			Fact: </a:t>
            </a:r>
            <a:r>
              <a:rPr lang="en-GB" dirty="0">
                <a:latin typeface="Arial" charset="0"/>
                <a:ea typeface="ＭＳ Ｐゴシック" charset="0"/>
              </a:rPr>
              <a:t>Daffy is </a:t>
            </a:r>
            <a:r>
              <a:rPr lang="en-GB" dirty="0" smtClean="0">
                <a:latin typeface="Arial" charset="0"/>
                <a:ea typeface="ＭＳ Ｐゴシック" charset="0"/>
              </a:rPr>
              <a:t>a swan and white.</a:t>
            </a:r>
            <a:endParaRPr lang="en-GB" dirty="0">
              <a:latin typeface="Arial" charset="0"/>
              <a:ea typeface="ＭＳ Ｐゴシック" charset="0"/>
            </a:endParaRPr>
          </a:p>
          <a:p>
            <a:pPr algn="just">
              <a:lnSpc>
                <a:spcPct val="90000"/>
              </a:lnSpc>
              <a:buNone/>
            </a:pPr>
            <a:r>
              <a:rPr lang="en-GB" dirty="0">
                <a:latin typeface="Arial" charset="0"/>
                <a:ea typeface="ＭＳ Ｐゴシック" charset="0"/>
              </a:rPr>
              <a:t>	</a:t>
            </a:r>
            <a:r>
              <a:rPr lang="en-GB" dirty="0" smtClean="0">
                <a:latin typeface="Arial" charset="0"/>
                <a:ea typeface="ＭＳ Ｐゴシック" charset="0"/>
              </a:rPr>
              <a:t>			Fact</a:t>
            </a:r>
            <a:r>
              <a:rPr lang="en-GB" dirty="0">
                <a:latin typeface="Arial" charset="0"/>
                <a:ea typeface="ＭＳ Ｐゴシック" charset="0"/>
              </a:rPr>
              <a:t>: </a:t>
            </a:r>
            <a:r>
              <a:rPr lang="en-GB" dirty="0" err="1" smtClean="0">
                <a:latin typeface="Arial" charset="0"/>
                <a:ea typeface="ＭＳ Ｐゴシック" charset="0"/>
              </a:rPr>
              <a:t>Tweety</a:t>
            </a:r>
            <a:r>
              <a:rPr lang="en-GB" dirty="0" smtClean="0">
                <a:latin typeface="Arial" charset="0"/>
                <a:ea typeface="ＭＳ Ｐゴシック" charset="0"/>
              </a:rPr>
              <a:t> is a swan and white</a:t>
            </a:r>
            <a:r>
              <a:rPr lang="en-GB" dirty="0">
                <a:latin typeface="Arial" charset="0"/>
                <a:ea typeface="ＭＳ Ｐゴシック" charset="0"/>
              </a:rPr>
              <a:t>	</a:t>
            </a:r>
          </a:p>
          <a:p>
            <a:pPr algn="just">
              <a:lnSpc>
                <a:spcPct val="90000"/>
              </a:lnSpc>
              <a:buNone/>
            </a:pPr>
            <a:r>
              <a:rPr kumimoji="0" lang="en-GB" dirty="0">
                <a:latin typeface="Arial" charset="0"/>
                <a:ea typeface="ＭＳ Ｐゴシック" charset="0"/>
              </a:rPr>
              <a:t>	</a:t>
            </a:r>
            <a:r>
              <a:rPr kumimoji="0" lang="en-GB" dirty="0" smtClean="0">
                <a:latin typeface="Arial" charset="0"/>
                <a:ea typeface="ＭＳ Ｐゴシック" charset="0"/>
              </a:rPr>
              <a:t>		</a:t>
            </a:r>
            <a:r>
              <a:rPr lang="en-GB" dirty="0" smtClean="0">
                <a:latin typeface="Arial" charset="0"/>
                <a:ea typeface="ＭＳ Ｐゴシック" charset="0"/>
                <a:sym typeface="Symbol" charset="0"/>
              </a:rPr>
              <a:t></a:t>
            </a:r>
            <a:r>
              <a:rPr lang="en-GB" dirty="0">
                <a:latin typeface="Arial" charset="0"/>
                <a:ea typeface="ＭＳ Ｐゴシック" charset="0"/>
                <a:sym typeface="Symbol" charset="0"/>
              </a:rPr>
              <a:t>	</a:t>
            </a:r>
            <a:r>
              <a:rPr kumimoji="0" lang="en-GB" dirty="0" smtClean="0">
                <a:latin typeface="Arial" charset="0"/>
                <a:ea typeface="ＭＳ Ｐゴシック" charset="0"/>
              </a:rPr>
              <a:t>All swans are white.</a:t>
            </a:r>
            <a:endParaRPr kumimoji="0" lang="en-GB" dirty="0">
              <a:latin typeface="Arial" charset="0"/>
              <a:ea typeface="ＭＳ Ｐゴシック" charset="0"/>
            </a:endParaRPr>
          </a:p>
          <a:p>
            <a:pPr algn="just">
              <a:lnSpc>
                <a:spcPct val="90000"/>
              </a:lnSpc>
              <a:buFont typeface="Monotype Sorts" charset="0"/>
              <a:buNone/>
            </a:pPr>
            <a:endParaRPr kumimoji="0" lang="en-GB" dirty="0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0243118"/>
      </p:ext>
    </p:extLst>
  </p:cSld>
  <p:clrMapOvr>
    <a:masterClrMapping/>
  </p:clrMapOvr>
  <p:transition xmlns:p14="http://schemas.microsoft.com/office/powerpoint/2010/main">
    <p:dissolv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Rectangle 2"/>
          <p:cNvSpPr>
            <a:spLocks noGrp="1" noChangeArrowheads="1"/>
          </p:cNvSpPr>
          <p:nvPr>
            <p:ph type="title"/>
          </p:nvPr>
        </p:nvSpPr>
        <p:spPr>
          <a:xfrm>
            <a:off x="611560" y="5760"/>
            <a:ext cx="7772400" cy="1143000"/>
          </a:xfrm>
        </p:spPr>
        <p:txBody>
          <a:bodyPr/>
          <a:lstStyle/>
          <a:p>
            <a:r>
              <a:rPr lang="en-US" dirty="0">
                <a:latin typeface="Times New Roman" charset="0"/>
                <a:ea typeface="ＭＳ Ｐゴシック" charset="0"/>
              </a:rPr>
              <a:t>Types of </a:t>
            </a:r>
            <a:r>
              <a:rPr lang="en-US" dirty="0" smtClean="0">
                <a:latin typeface="Times New Roman" charset="0"/>
                <a:ea typeface="ＭＳ Ｐゴシック" charset="0"/>
              </a:rPr>
              <a:t>Logical Inference</a:t>
            </a:r>
            <a:endParaRPr lang="en-US" dirty="0">
              <a:latin typeface="Times New Roman" charset="0"/>
              <a:ea typeface="ＭＳ Ｐゴシック" charset="0"/>
            </a:endParaRPr>
          </a:p>
        </p:txBody>
      </p:sp>
      <p:sp>
        <p:nvSpPr>
          <p:cNvPr id="5222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3528" y="980728"/>
            <a:ext cx="8382000" cy="5257800"/>
          </a:xfrm>
        </p:spPr>
        <p:txBody>
          <a:bodyPr/>
          <a:lstStyle/>
          <a:p>
            <a:pPr algn="just">
              <a:lnSpc>
                <a:spcPct val="90000"/>
              </a:lnSpc>
              <a:buFont typeface="Monotype Sorts" charset="0"/>
              <a:buNone/>
            </a:pPr>
            <a:r>
              <a:rPr lang="en-GB" u="sng" dirty="0">
                <a:latin typeface="Arial" charset="0"/>
                <a:ea typeface="ＭＳ Ｐゴシック" charset="0"/>
              </a:rPr>
              <a:t>Deduction</a:t>
            </a:r>
          </a:p>
          <a:p>
            <a:pPr algn="just">
              <a:lnSpc>
                <a:spcPct val="90000"/>
              </a:lnSpc>
              <a:buNone/>
            </a:pPr>
            <a:r>
              <a:rPr lang="en-GB" dirty="0">
                <a:latin typeface="Arial" charset="0"/>
                <a:ea typeface="ＭＳ Ｐゴシック" charset="0"/>
              </a:rPr>
              <a:t>	</a:t>
            </a:r>
            <a:r>
              <a:rPr lang="en-GB" dirty="0" smtClean="0">
                <a:latin typeface="Arial" charset="0"/>
                <a:ea typeface="ＭＳ Ｐゴシック" charset="0"/>
              </a:rPr>
              <a:t>			Rule</a:t>
            </a:r>
            <a:r>
              <a:rPr lang="en-GB" dirty="0">
                <a:latin typeface="Arial" charset="0"/>
                <a:ea typeface="ＭＳ Ｐゴシック" charset="0"/>
              </a:rPr>
              <a:t>: </a:t>
            </a:r>
            <a:r>
              <a:rPr lang="en-GB" dirty="0"/>
              <a:t>All swans are </a:t>
            </a:r>
            <a:r>
              <a:rPr lang="en-GB" dirty="0" smtClean="0"/>
              <a:t>white</a:t>
            </a:r>
            <a:r>
              <a:rPr lang="en-GB" dirty="0" smtClean="0">
                <a:latin typeface="Arial" charset="0"/>
                <a:ea typeface="ＭＳ Ｐゴシック" charset="0"/>
              </a:rPr>
              <a:t>.</a:t>
            </a:r>
          </a:p>
          <a:p>
            <a:pPr algn="just">
              <a:lnSpc>
                <a:spcPct val="90000"/>
              </a:lnSpc>
              <a:buFont typeface="Monotype Sorts" charset="0"/>
              <a:buNone/>
            </a:pPr>
            <a:r>
              <a:rPr lang="en-GB" dirty="0" smtClean="0">
                <a:latin typeface="Arial" charset="0"/>
                <a:ea typeface="ＭＳ Ｐゴシック" charset="0"/>
              </a:rPr>
              <a:t>				Fact: Daffy is a swan.</a:t>
            </a:r>
          </a:p>
          <a:p>
            <a:pPr algn="just">
              <a:lnSpc>
                <a:spcPct val="90000"/>
              </a:lnSpc>
              <a:buFont typeface="Monotype Sorts" charset="0"/>
              <a:buNone/>
            </a:pPr>
            <a:r>
              <a:rPr lang="en-GB" dirty="0">
                <a:latin typeface="Arial" charset="0"/>
                <a:ea typeface="ＭＳ Ｐゴシック" charset="0"/>
              </a:rPr>
              <a:t>	</a:t>
            </a:r>
            <a:r>
              <a:rPr lang="en-GB" dirty="0" smtClean="0">
                <a:latin typeface="Arial" charset="0"/>
                <a:ea typeface="ＭＳ Ｐゴシック" charset="0"/>
              </a:rPr>
              <a:t>		</a:t>
            </a:r>
            <a:r>
              <a:rPr lang="en-GB" dirty="0" smtClean="0">
                <a:latin typeface="Arial" charset="0"/>
                <a:ea typeface="ＭＳ Ｐゴシック" charset="0"/>
                <a:sym typeface="Symbol" charset="0"/>
              </a:rPr>
              <a:t></a:t>
            </a:r>
            <a:r>
              <a:rPr lang="en-GB" dirty="0">
                <a:latin typeface="Arial" charset="0"/>
                <a:ea typeface="ＭＳ Ｐゴシック" charset="0"/>
                <a:sym typeface="Symbol" charset="0"/>
              </a:rPr>
              <a:t>	</a:t>
            </a:r>
            <a:r>
              <a:rPr lang="en-GB" dirty="0" smtClean="0">
                <a:latin typeface="Arial" charset="0"/>
                <a:ea typeface="ＭＳ Ｐゴシック" charset="0"/>
              </a:rPr>
              <a:t>Daffy is white.</a:t>
            </a:r>
            <a:r>
              <a:rPr lang="en-GB" dirty="0">
                <a:latin typeface="Arial" charset="0"/>
                <a:ea typeface="ＭＳ Ｐゴシック" charset="0"/>
              </a:rPr>
              <a:t>	</a:t>
            </a:r>
            <a:endParaRPr lang="en-GB" u="sng" dirty="0">
              <a:latin typeface="Arial" charset="0"/>
              <a:ea typeface="ＭＳ Ｐゴシック" charset="0"/>
            </a:endParaRPr>
          </a:p>
          <a:p>
            <a:pPr>
              <a:lnSpc>
                <a:spcPct val="50000"/>
              </a:lnSpc>
              <a:buFont typeface="Monotype Sorts" charset="0"/>
              <a:buNone/>
            </a:pPr>
            <a:endParaRPr lang="en-GB" sz="800" u="sng" dirty="0">
              <a:latin typeface="Arial" charset="0"/>
              <a:ea typeface="ＭＳ Ｐゴシック" charset="0"/>
            </a:endParaRPr>
          </a:p>
          <a:p>
            <a:pPr>
              <a:lnSpc>
                <a:spcPct val="90000"/>
              </a:lnSpc>
              <a:buFont typeface="Monotype Sorts" charset="0"/>
              <a:buNone/>
            </a:pPr>
            <a:r>
              <a:rPr lang="en-GB" u="sng" dirty="0">
                <a:latin typeface="Arial" charset="0"/>
                <a:ea typeface="ＭＳ Ｐゴシック" charset="0"/>
              </a:rPr>
              <a:t>Abduction</a:t>
            </a:r>
          </a:p>
          <a:p>
            <a:pPr algn="just">
              <a:lnSpc>
                <a:spcPct val="90000"/>
              </a:lnSpc>
              <a:buFont typeface="Monotype Sorts" charset="0"/>
              <a:buNone/>
            </a:pPr>
            <a:r>
              <a:rPr lang="en-GB" dirty="0">
                <a:latin typeface="Arial" charset="0"/>
                <a:ea typeface="ＭＳ Ｐゴシック" charset="0"/>
              </a:rPr>
              <a:t>	</a:t>
            </a:r>
            <a:r>
              <a:rPr lang="en-GB" dirty="0" smtClean="0">
                <a:latin typeface="Arial" charset="0"/>
                <a:ea typeface="ＭＳ Ｐゴシック" charset="0"/>
              </a:rPr>
              <a:t>			Rule: All swans are white.</a:t>
            </a:r>
            <a:endParaRPr lang="en-GB" dirty="0">
              <a:latin typeface="Arial" charset="0"/>
              <a:ea typeface="ＭＳ Ｐゴシック" charset="0"/>
            </a:endParaRPr>
          </a:p>
          <a:p>
            <a:pPr algn="just">
              <a:lnSpc>
                <a:spcPct val="90000"/>
              </a:lnSpc>
              <a:buFont typeface="Monotype Sorts" charset="0"/>
              <a:buNone/>
            </a:pPr>
            <a:r>
              <a:rPr lang="en-GB" dirty="0">
                <a:latin typeface="Arial" charset="0"/>
                <a:ea typeface="ＭＳ Ｐゴシック" charset="0"/>
              </a:rPr>
              <a:t>	</a:t>
            </a:r>
            <a:r>
              <a:rPr lang="en-GB" dirty="0" smtClean="0">
                <a:latin typeface="Arial" charset="0"/>
                <a:ea typeface="ＭＳ Ｐゴシック" charset="0"/>
              </a:rPr>
              <a:t>			Fact</a:t>
            </a:r>
            <a:r>
              <a:rPr lang="en-GB" dirty="0">
                <a:latin typeface="Arial" charset="0"/>
                <a:ea typeface="ＭＳ Ｐゴシック" charset="0"/>
              </a:rPr>
              <a:t>: </a:t>
            </a:r>
            <a:r>
              <a:rPr lang="en-GB" dirty="0" smtClean="0">
                <a:latin typeface="Arial" charset="0"/>
                <a:ea typeface="ＭＳ Ｐゴシック" charset="0"/>
              </a:rPr>
              <a:t>Daffy is white.</a:t>
            </a:r>
            <a:r>
              <a:rPr lang="en-GB" dirty="0">
                <a:latin typeface="Arial" charset="0"/>
                <a:ea typeface="ＭＳ Ｐゴシック" charset="0"/>
              </a:rPr>
              <a:t>		</a:t>
            </a:r>
          </a:p>
          <a:p>
            <a:pPr algn="just">
              <a:lnSpc>
                <a:spcPct val="90000"/>
              </a:lnSpc>
              <a:buFont typeface="Monotype Sorts" charset="0"/>
              <a:buNone/>
            </a:pPr>
            <a:r>
              <a:rPr kumimoji="0" lang="en-GB" dirty="0">
                <a:latin typeface="Arial" charset="0"/>
                <a:ea typeface="ＭＳ Ｐゴシック" charset="0"/>
              </a:rPr>
              <a:t>	</a:t>
            </a:r>
            <a:r>
              <a:rPr kumimoji="0" lang="en-GB" dirty="0" smtClean="0">
                <a:latin typeface="Arial" charset="0"/>
                <a:ea typeface="ＭＳ Ｐゴシック" charset="0"/>
              </a:rPr>
              <a:t>		</a:t>
            </a:r>
            <a:r>
              <a:rPr lang="en-GB" dirty="0" smtClean="0">
                <a:latin typeface="Arial" charset="0"/>
                <a:ea typeface="ＭＳ Ｐゴシック" charset="0"/>
                <a:sym typeface="Symbol" charset="0"/>
              </a:rPr>
              <a:t></a:t>
            </a:r>
            <a:r>
              <a:rPr lang="en-GB" dirty="0">
                <a:latin typeface="Arial" charset="0"/>
                <a:ea typeface="ＭＳ Ｐゴシック" charset="0"/>
                <a:sym typeface="Symbol" charset="0"/>
              </a:rPr>
              <a:t>	</a:t>
            </a:r>
            <a:r>
              <a:rPr kumimoji="0" lang="en-GB" dirty="0" smtClean="0">
                <a:latin typeface="Arial" charset="0"/>
                <a:ea typeface="ＭＳ Ｐゴシック" charset="0"/>
              </a:rPr>
              <a:t>Daffy is a swan.	</a:t>
            </a:r>
            <a:r>
              <a:rPr kumimoji="0" lang="en-GB" dirty="0" smtClean="0">
                <a:solidFill>
                  <a:srgbClr val="FF0000"/>
                </a:solidFill>
                <a:latin typeface="Arial" charset="0"/>
                <a:ea typeface="ＭＳ Ｐゴシック" charset="0"/>
              </a:rPr>
              <a:t>Daffy is a duck</a:t>
            </a:r>
            <a:r>
              <a:rPr kumimoji="0" lang="en-GB" dirty="0" smtClean="0">
                <a:latin typeface="Arial" charset="0"/>
                <a:ea typeface="ＭＳ Ｐゴシック" charset="0"/>
              </a:rPr>
              <a:t>.</a:t>
            </a:r>
          </a:p>
          <a:p>
            <a:pPr algn="just">
              <a:lnSpc>
                <a:spcPct val="90000"/>
              </a:lnSpc>
              <a:buFont typeface="Monotype Sorts" charset="0"/>
              <a:buNone/>
            </a:pPr>
            <a:endParaRPr kumimoji="0" lang="en-GB" sz="800" dirty="0" smtClean="0">
              <a:latin typeface="Arial" charset="0"/>
              <a:ea typeface="ＭＳ Ｐゴシック" charset="0"/>
            </a:endParaRPr>
          </a:p>
          <a:p>
            <a:pPr>
              <a:lnSpc>
                <a:spcPct val="90000"/>
              </a:lnSpc>
              <a:buNone/>
            </a:pPr>
            <a:r>
              <a:rPr lang="en-GB" u="sng" dirty="0" smtClean="0">
                <a:latin typeface="Arial" charset="0"/>
                <a:ea typeface="ＭＳ Ｐゴシック" charset="0"/>
              </a:rPr>
              <a:t>Induction</a:t>
            </a:r>
            <a:endParaRPr lang="en-GB" u="sng" dirty="0">
              <a:latin typeface="Arial" charset="0"/>
              <a:ea typeface="ＭＳ Ｐゴシック" charset="0"/>
            </a:endParaRPr>
          </a:p>
          <a:p>
            <a:pPr algn="just">
              <a:lnSpc>
                <a:spcPct val="90000"/>
              </a:lnSpc>
              <a:buNone/>
            </a:pPr>
            <a:r>
              <a:rPr lang="en-GB" dirty="0">
                <a:latin typeface="Arial" charset="0"/>
                <a:ea typeface="ＭＳ Ｐゴシック" charset="0"/>
              </a:rPr>
              <a:t>	</a:t>
            </a:r>
            <a:r>
              <a:rPr lang="en-GB" dirty="0" smtClean="0">
                <a:latin typeface="Arial" charset="0"/>
                <a:ea typeface="ＭＳ Ｐゴシック" charset="0"/>
              </a:rPr>
              <a:t>			Fact: </a:t>
            </a:r>
            <a:r>
              <a:rPr lang="en-GB" dirty="0">
                <a:latin typeface="Arial" charset="0"/>
                <a:ea typeface="ＭＳ Ｐゴシック" charset="0"/>
              </a:rPr>
              <a:t>Daffy is </a:t>
            </a:r>
            <a:r>
              <a:rPr lang="en-GB" dirty="0" smtClean="0">
                <a:latin typeface="Arial" charset="0"/>
                <a:ea typeface="ＭＳ Ｐゴシック" charset="0"/>
              </a:rPr>
              <a:t>a swan and white.</a:t>
            </a:r>
            <a:endParaRPr lang="en-GB" dirty="0">
              <a:latin typeface="Arial" charset="0"/>
              <a:ea typeface="ＭＳ Ｐゴシック" charset="0"/>
            </a:endParaRPr>
          </a:p>
          <a:p>
            <a:pPr algn="just">
              <a:lnSpc>
                <a:spcPct val="90000"/>
              </a:lnSpc>
              <a:buNone/>
            </a:pPr>
            <a:r>
              <a:rPr lang="en-GB" dirty="0">
                <a:latin typeface="Arial" charset="0"/>
                <a:ea typeface="ＭＳ Ｐゴシック" charset="0"/>
              </a:rPr>
              <a:t>	</a:t>
            </a:r>
            <a:r>
              <a:rPr lang="en-GB" dirty="0" smtClean="0">
                <a:latin typeface="Arial" charset="0"/>
                <a:ea typeface="ＭＳ Ｐゴシック" charset="0"/>
              </a:rPr>
              <a:t>			Fact</a:t>
            </a:r>
            <a:r>
              <a:rPr lang="en-GB" dirty="0">
                <a:latin typeface="Arial" charset="0"/>
                <a:ea typeface="ＭＳ Ｐゴシック" charset="0"/>
              </a:rPr>
              <a:t>: </a:t>
            </a:r>
            <a:r>
              <a:rPr lang="en-GB" dirty="0" err="1" smtClean="0">
                <a:latin typeface="Arial" charset="0"/>
                <a:ea typeface="ＭＳ Ｐゴシック" charset="0"/>
              </a:rPr>
              <a:t>Tweety</a:t>
            </a:r>
            <a:r>
              <a:rPr lang="en-GB" dirty="0" smtClean="0">
                <a:latin typeface="Arial" charset="0"/>
                <a:ea typeface="ＭＳ Ｐゴシック" charset="0"/>
              </a:rPr>
              <a:t> is a swan and white</a:t>
            </a:r>
            <a:r>
              <a:rPr lang="en-GB" dirty="0">
                <a:latin typeface="Arial" charset="0"/>
                <a:ea typeface="ＭＳ Ｐゴシック" charset="0"/>
              </a:rPr>
              <a:t>	</a:t>
            </a:r>
          </a:p>
          <a:p>
            <a:pPr algn="just">
              <a:lnSpc>
                <a:spcPct val="90000"/>
              </a:lnSpc>
              <a:buNone/>
            </a:pPr>
            <a:r>
              <a:rPr kumimoji="0" lang="en-GB" dirty="0">
                <a:latin typeface="Arial" charset="0"/>
                <a:ea typeface="ＭＳ Ｐゴシック" charset="0"/>
              </a:rPr>
              <a:t>	</a:t>
            </a:r>
            <a:r>
              <a:rPr kumimoji="0" lang="en-GB" dirty="0" smtClean="0">
                <a:latin typeface="Arial" charset="0"/>
                <a:ea typeface="ＭＳ Ｐゴシック" charset="0"/>
              </a:rPr>
              <a:t>		</a:t>
            </a:r>
            <a:r>
              <a:rPr lang="en-GB" dirty="0" smtClean="0">
                <a:latin typeface="Arial" charset="0"/>
                <a:ea typeface="ＭＳ Ｐゴシック" charset="0"/>
                <a:sym typeface="Symbol" charset="0"/>
              </a:rPr>
              <a:t></a:t>
            </a:r>
            <a:r>
              <a:rPr lang="en-GB" dirty="0">
                <a:latin typeface="Arial" charset="0"/>
                <a:ea typeface="ＭＳ Ｐゴシック" charset="0"/>
                <a:sym typeface="Symbol" charset="0"/>
              </a:rPr>
              <a:t>	</a:t>
            </a:r>
            <a:r>
              <a:rPr kumimoji="0" lang="en-GB" dirty="0" smtClean="0">
                <a:latin typeface="Arial" charset="0"/>
                <a:ea typeface="ＭＳ Ｐゴシック" charset="0"/>
              </a:rPr>
              <a:t>All swans are white.</a:t>
            </a:r>
            <a:endParaRPr kumimoji="0" lang="en-GB" dirty="0">
              <a:latin typeface="Arial" charset="0"/>
              <a:ea typeface="ＭＳ Ｐゴシック" charset="0"/>
            </a:endParaRPr>
          </a:p>
          <a:p>
            <a:pPr algn="just">
              <a:lnSpc>
                <a:spcPct val="90000"/>
              </a:lnSpc>
              <a:buFont typeface="Monotype Sorts" charset="0"/>
              <a:buNone/>
            </a:pPr>
            <a:endParaRPr kumimoji="0" lang="en-GB" dirty="0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8406705"/>
      </p:ext>
    </p:extLst>
  </p:cSld>
  <p:clrMapOvr>
    <a:masterClrMapping/>
  </p:clrMapOvr>
  <p:transition xmlns:p14="http://schemas.microsoft.com/office/powerpoint/2010/main">
    <p:dissolv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362200"/>
            <a:ext cx="7772400" cy="1143000"/>
          </a:xfrm>
        </p:spPr>
        <p:txBody>
          <a:bodyPr/>
          <a:lstStyle/>
          <a:p>
            <a:r>
              <a:rPr lang="en-US" dirty="0" smtClean="0">
                <a:latin typeface="Times New Roman" charset="0"/>
                <a:ea typeface="ＭＳ Ｐゴシック" charset="0"/>
              </a:rPr>
              <a:t>Scientific Discovery</a:t>
            </a:r>
            <a:endParaRPr lang="en-US" dirty="0">
              <a:latin typeface="Times New Roman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1314368"/>
      </p:ext>
    </p:extLst>
  </p:cSld>
  <p:clrMapOvr>
    <a:masterClrMapping/>
  </p:clrMapOvr>
  <p:transition xmlns:p14="http://schemas.microsoft.com/office/powerpoint/2010/main">
    <p:dissolv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Rectangle 2"/>
          <p:cNvSpPr>
            <a:spLocks noGrp="1" noChangeArrowheads="1"/>
          </p:cNvSpPr>
          <p:nvPr>
            <p:ph type="title"/>
          </p:nvPr>
        </p:nvSpPr>
        <p:spPr>
          <a:xfrm>
            <a:off x="611560" y="5760"/>
            <a:ext cx="7772400" cy="1143000"/>
          </a:xfrm>
        </p:spPr>
        <p:txBody>
          <a:bodyPr/>
          <a:lstStyle/>
          <a:p>
            <a:r>
              <a:rPr lang="en-US" dirty="0">
                <a:latin typeface="Times New Roman" charset="0"/>
                <a:ea typeface="ＭＳ Ｐゴシック" charset="0"/>
              </a:rPr>
              <a:t>Types of </a:t>
            </a:r>
            <a:r>
              <a:rPr lang="en-US" dirty="0" smtClean="0">
                <a:latin typeface="Times New Roman" charset="0"/>
                <a:ea typeface="ＭＳ Ｐゴシック" charset="0"/>
              </a:rPr>
              <a:t>Logical Inference</a:t>
            </a:r>
            <a:endParaRPr lang="en-US" dirty="0">
              <a:latin typeface="Times New Roman" charset="0"/>
              <a:ea typeface="ＭＳ Ｐゴシック" charset="0"/>
            </a:endParaRPr>
          </a:p>
        </p:txBody>
      </p:sp>
      <p:sp>
        <p:nvSpPr>
          <p:cNvPr id="5222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3528" y="980728"/>
            <a:ext cx="8382000" cy="5257800"/>
          </a:xfrm>
        </p:spPr>
        <p:txBody>
          <a:bodyPr/>
          <a:lstStyle/>
          <a:p>
            <a:pPr algn="just">
              <a:lnSpc>
                <a:spcPct val="90000"/>
              </a:lnSpc>
              <a:buFont typeface="Monotype Sorts" charset="0"/>
              <a:buNone/>
            </a:pPr>
            <a:r>
              <a:rPr lang="en-GB" u="sng" dirty="0">
                <a:latin typeface="Arial" charset="0"/>
                <a:ea typeface="ＭＳ Ｐゴシック" charset="0"/>
              </a:rPr>
              <a:t>Deduction</a:t>
            </a:r>
          </a:p>
          <a:p>
            <a:pPr algn="just">
              <a:lnSpc>
                <a:spcPct val="90000"/>
              </a:lnSpc>
              <a:buNone/>
            </a:pPr>
            <a:r>
              <a:rPr lang="en-GB" dirty="0">
                <a:latin typeface="Arial" charset="0"/>
                <a:ea typeface="ＭＳ Ｐゴシック" charset="0"/>
              </a:rPr>
              <a:t>	</a:t>
            </a:r>
            <a:r>
              <a:rPr lang="en-GB" dirty="0" smtClean="0">
                <a:latin typeface="Arial" charset="0"/>
                <a:ea typeface="ＭＳ Ｐゴシック" charset="0"/>
              </a:rPr>
              <a:t>			Rule</a:t>
            </a:r>
            <a:r>
              <a:rPr lang="en-GB" dirty="0">
                <a:latin typeface="Arial" charset="0"/>
                <a:ea typeface="ＭＳ Ｐゴシック" charset="0"/>
              </a:rPr>
              <a:t>: </a:t>
            </a:r>
            <a:r>
              <a:rPr lang="en-GB" dirty="0"/>
              <a:t>All swans are </a:t>
            </a:r>
            <a:r>
              <a:rPr lang="en-GB" dirty="0" smtClean="0"/>
              <a:t>white</a:t>
            </a:r>
            <a:r>
              <a:rPr lang="en-GB" dirty="0" smtClean="0">
                <a:latin typeface="Arial" charset="0"/>
                <a:ea typeface="ＭＳ Ｐゴシック" charset="0"/>
              </a:rPr>
              <a:t>.</a:t>
            </a:r>
          </a:p>
          <a:p>
            <a:pPr algn="just">
              <a:lnSpc>
                <a:spcPct val="90000"/>
              </a:lnSpc>
              <a:buFont typeface="Monotype Sorts" charset="0"/>
              <a:buNone/>
            </a:pPr>
            <a:r>
              <a:rPr lang="en-GB" dirty="0" smtClean="0">
                <a:latin typeface="Arial" charset="0"/>
                <a:ea typeface="ＭＳ Ｐゴシック" charset="0"/>
              </a:rPr>
              <a:t>				Fact: Daffy is a swan.</a:t>
            </a:r>
          </a:p>
          <a:p>
            <a:pPr algn="just">
              <a:lnSpc>
                <a:spcPct val="90000"/>
              </a:lnSpc>
              <a:buFont typeface="Monotype Sorts" charset="0"/>
              <a:buNone/>
            </a:pPr>
            <a:r>
              <a:rPr lang="en-GB" dirty="0">
                <a:latin typeface="Arial" charset="0"/>
                <a:ea typeface="ＭＳ Ｐゴシック" charset="0"/>
              </a:rPr>
              <a:t>	</a:t>
            </a:r>
            <a:r>
              <a:rPr lang="en-GB" dirty="0" smtClean="0">
                <a:latin typeface="Arial" charset="0"/>
                <a:ea typeface="ＭＳ Ｐゴシック" charset="0"/>
              </a:rPr>
              <a:t>		</a:t>
            </a:r>
            <a:r>
              <a:rPr lang="en-GB" dirty="0" smtClean="0">
                <a:latin typeface="Arial" charset="0"/>
                <a:ea typeface="ＭＳ Ｐゴシック" charset="0"/>
                <a:sym typeface="Symbol" charset="0"/>
              </a:rPr>
              <a:t></a:t>
            </a:r>
            <a:r>
              <a:rPr lang="en-GB" dirty="0">
                <a:latin typeface="Arial" charset="0"/>
                <a:ea typeface="ＭＳ Ｐゴシック" charset="0"/>
                <a:sym typeface="Symbol" charset="0"/>
              </a:rPr>
              <a:t>	</a:t>
            </a:r>
            <a:r>
              <a:rPr lang="en-GB" dirty="0" smtClean="0">
                <a:latin typeface="Arial" charset="0"/>
                <a:ea typeface="ＭＳ Ｐゴシック" charset="0"/>
              </a:rPr>
              <a:t>Daffy is white.</a:t>
            </a:r>
            <a:r>
              <a:rPr lang="en-GB" dirty="0">
                <a:latin typeface="Arial" charset="0"/>
                <a:ea typeface="ＭＳ Ｐゴシック" charset="0"/>
              </a:rPr>
              <a:t>	</a:t>
            </a:r>
            <a:endParaRPr lang="en-GB" u="sng" dirty="0">
              <a:latin typeface="Arial" charset="0"/>
              <a:ea typeface="ＭＳ Ｐゴシック" charset="0"/>
            </a:endParaRPr>
          </a:p>
          <a:p>
            <a:pPr>
              <a:lnSpc>
                <a:spcPct val="50000"/>
              </a:lnSpc>
              <a:buFont typeface="Monotype Sorts" charset="0"/>
              <a:buNone/>
            </a:pPr>
            <a:endParaRPr lang="en-GB" sz="800" u="sng" dirty="0">
              <a:latin typeface="Arial" charset="0"/>
              <a:ea typeface="ＭＳ Ｐゴシック" charset="0"/>
            </a:endParaRPr>
          </a:p>
          <a:p>
            <a:pPr>
              <a:lnSpc>
                <a:spcPct val="90000"/>
              </a:lnSpc>
              <a:buFont typeface="Monotype Sorts" charset="0"/>
              <a:buNone/>
            </a:pPr>
            <a:r>
              <a:rPr lang="en-GB" u="sng" dirty="0">
                <a:latin typeface="Arial" charset="0"/>
                <a:ea typeface="ＭＳ Ｐゴシック" charset="0"/>
              </a:rPr>
              <a:t>Abduction</a:t>
            </a:r>
          </a:p>
          <a:p>
            <a:pPr algn="just">
              <a:lnSpc>
                <a:spcPct val="90000"/>
              </a:lnSpc>
              <a:buFont typeface="Monotype Sorts" charset="0"/>
              <a:buNone/>
            </a:pPr>
            <a:r>
              <a:rPr lang="en-GB" dirty="0">
                <a:latin typeface="Arial" charset="0"/>
                <a:ea typeface="ＭＳ Ｐゴシック" charset="0"/>
              </a:rPr>
              <a:t>	</a:t>
            </a:r>
            <a:r>
              <a:rPr lang="en-GB" dirty="0" smtClean="0">
                <a:latin typeface="Arial" charset="0"/>
                <a:ea typeface="ＭＳ Ｐゴシック" charset="0"/>
              </a:rPr>
              <a:t>			Rule: All swans are white.</a:t>
            </a:r>
            <a:endParaRPr lang="en-GB" dirty="0">
              <a:latin typeface="Arial" charset="0"/>
              <a:ea typeface="ＭＳ Ｐゴシック" charset="0"/>
            </a:endParaRPr>
          </a:p>
          <a:p>
            <a:pPr algn="just">
              <a:lnSpc>
                <a:spcPct val="90000"/>
              </a:lnSpc>
              <a:buFont typeface="Monotype Sorts" charset="0"/>
              <a:buNone/>
            </a:pPr>
            <a:r>
              <a:rPr lang="en-GB" dirty="0">
                <a:latin typeface="Arial" charset="0"/>
                <a:ea typeface="ＭＳ Ｐゴシック" charset="0"/>
              </a:rPr>
              <a:t>	</a:t>
            </a:r>
            <a:r>
              <a:rPr lang="en-GB" dirty="0" smtClean="0">
                <a:latin typeface="Arial" charset="0"/>
                <a:ea typeface="ＭＳ Ｐゴシック" charset="0"/>
              </a:rPr>
              <a:t>			Fact</a:t>
            </a:r>
            <a:r>
              <a:rPr lang="en-GB" dirty="0">
                <a:latin typeface="Arial" charset="0"/>
                <a:ea typeface="ＭＳ Ｐゴシック" charset="0"/>
              </a:rPr>
              <a:t>: </a:t>
            </a:r>
            <a:r>
              <a:rPr lang="en-GB" dirty="0" smtClean="0">
                <a:latin typeface="Arial" charset="0"/>
                <a:ea typeface="ＭＳ Ｐゴシック" charset="0"/>
              </a:rPr>
              <a:t>Daffy is white.</a:t>
            </a:r>
            <a:r>
              <a:rPr lang="en-GB" dirty="0">
                <a:latin typeface="Arial" charset="0"/>
                <a:ea typeface="ＭＳ Ｐゴシック" charset="0"/>
              </a:rPr>
              <a:t>		</a:t>
            </a:r>
          </a:p>
          <a:p>
            <a:pPr algn="just">
              <a:lnSpc>
                <a:spcPct val="90000"/>
              </a:lnSpc>
              <a:buFont typeface="Monotype Sorts" charset="0"/>
              <a:buNone/>
            </a:pPr>
            <a:r>
              <a:rPr kumimoji="0" lang="en-GB" dirty="0">
                <a:latin typeface="Arial" charset="0"/>
                <a:ea typeface="ＭＳ Ｐゴシック" charset="0"/>
              </a:rPr>
              <a:t>	</a:t>
            </a:r>
            <a:r>
              <a:rPr kumimoji="0" lang="en-GB" dirty="0" smtClean="0">
                <a:latin typeface="Arial" charset="0"/>
                <a:ea typeface="ＭＳ Ｐゴシック" charset="0"/>
              </a:rPr>
              <a:t>		</a:t>
            </a:r>
            <a:r>
              <a:rPr lang="en-GB" dirty="0" smtClean="0">
                <a:latin typeface="Arial" charset="0"/>
                <a:ea typeface="ＭＳ Ｐゴシック" charset="0"/>
                <a:sym typeface="Symbol" charset="0"/>
              </a:rPr>
              <a:t></a:t>
            </a:r>
            <a:r>
              <a:rPr lang="en-GB" dirty="0">
                <a:latin typeface="Arial" charset="0"/>
                <a:ea typeface="ＭＳ Ｐゴシック" charset="0"/>
                <a:sym typeface="Symbol" charset="0"/>
              </a:rPr>
              <a:t>	</a:t>
            </a:r>
            <a:r>
              <a:rPr kumimoji="0" lang="en-GB" dirty="0" smtClean="0">
                <a:latin typeface="Arial" charset="0"/>
                <a:ea typeface="ＭＳ Ｐゴシック" charset="0"/>
              </a:rPr>
              <a:t>Daffy is a swan.</a:t>
            </a:r>
          </a:p>
          <a:p>
            <a:pPr algn="just">
              <a:lnSpc>
                <a:spcPct val="90000"/>
              </a:lnSpc>
              <a:buFont typeface="Monotype Sorts" charset="0"/>
              <a:buNone/>
            </a:pPr>
            <a:endParaRPr kumimoji="0" lang="en-GB" sz="800" dirty="0" smtClean="0">
              <a:latin typeface="Arial" charset="0"/>
              <a:ea typeface="ＭＳ Ｐゴシック" charset="0"/>
            </a:endParaRPr>
          </a:p>
          <a:p>
            <a:pPr>
              <a:lnSpc>
                <a:spcPct val="90000"/>
              </a:lnSpc>
              <a:buNone/>
            </a:pPr>
            <a:r>
              <a:rPr lang="en-GB" u="sng" dirty="0" smtClean="0">
                <a:latin typeface="Arial" charset="0"/>
                <a:ea typeface="ＭＳ Ｐゴシック" charset="0"/>
              </a:rPr>
              <a:t>Induction</a:t>
            </a:r>
            <a:endParaRPr lang="en-GB" u="sng" dirty="0">
              <a:latin typeface="Arial" charset="0"/>
              <a:ea typeface="ＭＳ Ｐゴシック" charset="0"/>
            </a:endParaRPr>
          </a:p>
          <a:p>
            <a:pPr algn="just">
              <a:lnSpc>
                <a:spcPct val="90000"/>
              </a:lnSpc>
              <a:buNone/>
            </a:pPr>
            <a:r>
              <a:rPr lang="en-GB" dirty="0">
                <a:latin typeface="Arial" charset="0"/>
                <a:ea typeface="ＭＳ Ｐゴシック" charset="0"/>
              </a:rPr>
              <a:t>	</a:t>
            </a:r>
            <a:r>
              <a:rPr lang="en-GB" dirty="0" smtClean="0">
                <a:latin typeface="Arial" charset="0"/>
                <a:ea typeface="ＭＳ Ｐゴシック" charset="0"/>
              </a:rPr>
              <a:t>			Fact: </a:t>
            </a:r>
            <a:r>
              <a:rPr lang="en-GB" dirty="0">
                <a:latin typeface="Arial" charset="0"/>
                <a:ea typeface="ＭＳ Ｐゴシック" charset="0"/>
              </a:rPr>
              <a:t>Daffy is </a:t>
            </a:r>
            <a:r>
              <a:rPr lang="en-GB" dirty="0" smtClean="0">
                <a:latin typeface="Arial" charset="0"/>
                <a:ea typeface="ＭＳ Ｐゴシック" charset="0"/>
              </a:rPr>
              <a:t>a swan and white.</a:t>
            </a:r>
            <a:endParaRPr lang="en-GB" dirty="0">
              <a:latin typeface="Arial" charset="0"/>
              <a:ea typeface="ＭＳ Ｐゴシック" charset="0"/>
            </a:endParaRPr>
          </a:p>
          <a:p>
            <a:pPr algn="just">
              <a:lnSpc>
                <a:spcPct val="90000"/>
              </a:lnSpc>
              <a:buNone/>
            </a:pPr>
            <a:r>
              <a:rPr lang="en-GB" dirty="0">
                <a:latin typeface="Arial" charset="0"/>
                <a:ea typeface="ＭＳ Ｐゴシック" charset="0"/>
              </a:rPr>
              <a:t>	</a:t>
            </a:r>
            <a:r>
              <a:rPr lang="en-GB" dirty="0" smtClean="0">
                <a:latin typeface="Arial" charset="0"/>
                <a:ea typeface="ＭＳ Ｐゴシック" charset="0"/>
              </a:rPr>
              <a:t>			Fact</a:t>
            </a:r>
            <a:r>
              <a:rPr lang="en-GB" dirty="0">
                <a:latin typeface="Arial" charset="0"/>
                <a:ea typeface="ＭＳ Ｐゴシック" charset="0"/>
              </a:rPr>
              <a:t>: </a:t>
            </a:r>
            <a:r>
              <a:rPr lang="en-GB" dirty="0" err="1" smtClean="0">
                <a:latin typeface="Arial" charset="0"/>
                <a:ea typeface="ＭＳ Ｐゴシック" charset="0"/>
              </a:rPr>
              <a:t>Tweety</a:t>
            </a:r>
            <a:r>
              <a:rPr lang="en-GB" dirty="0" smtClean="0">
                <a:latin typeface="Arial" charset="0"/>
                <a:ea typeface="ＭＳ Ｐゴシック" charset="0"/>
              </a:rPr>
              <a:t> is a swan and white</a:t>
            </a:r>
            <a:r>
              <a:rPr lang="en-GB" dirty="0">
                <a:latin typeface="Arial" charset="0"/>
                <a:ea typeface="ＭＳ Ｐゴシック" charset="0"/>
              </a:rPr>
              <a:t>	</a:t>
            </a:r>
          </a:p>
          <a:p>
            <a:pPr algn="just">
              <a:lnSpc>
                <a:spcPct val="90000"/>
              </a:lnSpc>
              <a:buNone/>
            </a:pPr>
            <a:r>
              <a:rPr kumimoji="0" lang="en-GB" dirty="0">
                <a:latin typeface="Arial" charset="0"/>
                <a:ea typeface="ＭＳ Ｐゴシック" charset="0"/>
              </a:rPr>
              <a:t>	</a:t>
            </a:r>
            <a:r>
              <a:rPr kumimoji="0" lang="en-GB" dirty="0" smtClean="0">
                <a:latin typeface="Arial" charset="0"/>
                <a:ea typeface="ＭＳ Ｐゴシック" charset="0"/>
              </a:rPr>
              <a:t>		</a:t>
            </a:r>
            <a:r>
              <a:rPr lang="en-GB" dirty="0" smtClean="0">
                <a:latin typeface="Arial" charset="0"/>
                <a:ea typeface="ＭＳ Ｐゴシック" charset="0"/>
                <a:sym typeface="Symbol" charset="0"/>
              </a:rPr>
              <a:t></a:t>
            </a:r>
            <a:r>
              <a:rPr lang="en-GB" dirty="0">
                <a:latin typeface="Arial" charset="0"/>
                <a:ea typeface="ＭＳ Ｐゴシック" charset="0"/>
                <a:sym typeface="Symbol" charset="0"/>
              </a:rPr>
              <a:t>	</a:t>
            </a:r>
            <a:r>
              <a:rPr kumimoji="0" lang="en-GB" dirty="0" smtClean="0">
                <a:latin typeface="Arial" charset="0"/>
                <a:ea typeface="ＭＳ Ｐゴシック" charset="0"/>
              </a:rPr>
              <a:t>All swans are white.</a:t>
            </a:r>
            <a:endParaRPr kumimoji="0" lang="en-GB" dirty="0">
              <a:latin typeface="Arial" charset="0"/>
              <a:ea typeface="ＭＳ Ｐゴシック" charset="0"/>
            </a:endParaRPr>
          </a:p>
          <a:p>
            <a:pPr algn="just">
              <a:lnSpc>
                <a:spcPct val="90000"/>
              </a:lnSpc>
              <a:buFont typeface="Monotype Sorts" charset="0"/>
              <a:buNone/>
            </a:pPr>
            <a:endParaRPr kumimoji="0" lang="en-GB" dirty="0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3115159"/>
      </p:ext>
    </p:extLst>
  </p:cSld>
  <p:clrMapOvr>
    <a:masterClrMapping/>
  </p:clrMapOvr>
  <p:transition xmlns:p14="http://schemas.microsoft.com/office/powerpoint/2010/main">
    <p:dissolv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Rectangle 2"/>
          <p:cNvSpPr>
            <a:spLocks noGrp="1" noChangeArrowheads="1"/>
          </p:cNvSpPr>
          <p:nvPr>
            <p:ph type="title"/>
          </p:nvPr>
        </p:nvSpPr>
        <p:spPr>
          <a:xfrm>
            <a:off x="611560" y="5760"/>
            <a:ext cx="7772400" cy="1143000"/>
          </a:xfrm>
        </p:spPr>
        <p:txBody>
          <a:bodyPr/>
          <a:lstStyle/>
          <a:p>
            <a:r>
              <a:rPr lang="en-US" dirty="0">
                <a:latin typeface="Times New Roman" charset="0"/>
                <a:ea typeface="ＭＳ Ｐゴシック" charset="0"/>
              </a:rPr>
              <a:t>Types of </a:t>
            </a:r>
            <a:r>
              <a:rPr lang="en-US" dirty="0" smtClean="0">
                <a:latin typeface="Times New Roman" charset="0"/>
                <a:ea typeface="ＭＳ Ｐゴシック" charset="0"/>
              </a:rPr>
              <a:t>Logical Inference</a:t>
            </a:r>
            <a:endParaRPr lang="en-US" dirty="0">
              <a:latin typeface="Times New Roman" charset="0"/>
              <a:ea typeface="ＭＳ Ｐゴシック" charset="0"/>
            </a:endParaRPr>
          </a:p>
        </p:txBody>
      </p:sp>
      <p:sp>
        <p:nvSpPr>
          <p:cNvPr id="5222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3528" y="980728"/>
            <a:ext cx="8382000" cy="5257800"/>
          </a:xfrm>
        </p:spPr>
        <p:txBody>
          <a:bodyPr/>
          <a:lstStyle/>
          <a:p>
            <a:pPr algn="just">
              <a:lnSpc>
                <a:spcPct val="90000"/>
              </a:lnSpc>
              <a:buFont typeface="Monotype Sorts" charset="0"/>
              <a:buNone/>
            </a:pPr>
            <a:r>
              <a:rPr lang="en-GB" u="sng" dirty="0">
                <a:latin typeface="Arial" charset="0"/>
                <a:ea typeface="ＭＳ Ｐゴシック" charset="0"/>
              </a:rPr>
              <a:t>Deduction</a:t>
            </a:r>
          </a:p>
          <a:p>
            <a:pPr algn="just">
              <a:lnSpc>
                <a:spcPct val="90000"/>
              </a:lnSpc>
              <a:buNone/>
            </a:pPr>
            <a:r>
              <a:rPr lang="en-GB" dirty="0">
                <a:latin typeface="Arial" charset="0"/>
                <a:ea typeface="ＭＳ Ｐゴシック" charset="0"/>
              </a:rPr>
              <a:t>	</a:t>
            </a:r>
            <a:r>
              <a:rPr lang="en-GB" dirty="0" smtClean="0">
                <a:latin typeface="Arial" charset="0"/>
                <a:ea typeface="ＭＳ Ｐゴシック" charset="0"/>
              </a:rPr>
              <a:t>			Rule</a:t>
            </a:r>
            <a:r>
              <a:rPr lang="en-GB" dirty="0">
                <a:latin typeface="Arial" charset="0"/>
                <a:ea typeface="ＭＳ Ｐゴシック" charset="0"/>
              </a:rPr>
              <a:t>: </a:t>
            </a:r>
            <a:r>
              <a:rPr lang="en-GB" dirty="0"/>
              <a:t>All swans are </a:t>
            </a:r>
            <a:r>
              <a:rPr lang="en-GB" dirty="0" smtClean="0"/>
              <a:t>white</a:t>
            </a:r>
            <a:r>
              <a:rPr lang="en-GB" dirty="0" smtClean="0">
                <a:latin typeface="Arial" charset="0"/>
                <a:ea typeface="ＭＳ Ｐゴシック" charset="0"/>
              </a:rPr>
              <a:t>.</a:t>
            </a:r>
          </a:p>
          <a:p>
            <a:pPr algn="just">
              <a:lnSpc>
                <a:spcPct val="90000"/>
              </a:lnSpc>
              <a:buFont typeface="Monotype Sorts" charset="0"/>
              <a:buNone/>
            </a:pPr>
            <a:r>
              <a:rPr lang="en-GB" dirty="0" smtClean="0">
                <a:latin typeface="Arial" charset="0"/>
                <a:ea typeface="ＭＳ Ｐゴシック" charset="0"/>
              </a:rPr>
              <a:t>				Fact: Daffy is a swan.</a:t>
            </a:r>
          </a:p>
          <a:p>
            <a:pPr algn="just">
              <a:lnSpc>
                <a:spcPct val="90000"/>
              </a:lnSpc>
              <a:buFont typeface="Monotype Sorts" charset="0"/>
              <a:buNone/>
            </a:pPr>
            <a:r>
              <a:rPr lang="en-GB" dirty="0">
                <a:latin typeface="Arial" charset="0"/>
                <a:ea typeface="ＭＳ Ｐゴシック" charset="0"/>
              </a:rPr>
              <a:t>	</a:t>
            </a:r>
            <a:r>
              <a:rPr lang="en-GB" dirty="0" smtClean="0">
                <a:latin typeface="Arial" charset="0"/>
                <a:ea typeface="ＭＳ Ｐゴシック" charset="0"/>
              </a:rPr>
              <a:t>		</a:t>
            </a:r>
            <a:r>
              <a:rPr lang="en-GB" dirty="0" smtClean="0">
                <a:latin typeface="Arial" charset="0"/>
                <a:ea typeface="ＭＳ Ｐゴシック" charset="0"/>
                <a:sym typeface="Symbol" charset="0"/>
              </a:rPr>
              <a:t></a:t>
            </a:r>
            <a:r>
              <a:rPr lang="en-GB" dirty="0">
                <a:latin typeface="Arial" charset="0"/>
                <a:ea typeface="ＭＳ Ｐゴシック" charset="0"/>
                <a:sym typeface="Symbol" charset="0"/>
              </a:rPr>
              <a:t>	</a:t>
            </a:r>
            <a:r>
              <a:rPr lang="en-GB" dirty="0" smtClean="0">
                <a:latin typeface="Arial" charset="0"/>
                <a:ea typeface="ＭＳ Ｐゴシック" charset="0"/>
              </a:rPr>
              <a:t>Daffy is white.</a:t>
            </a:r>
            <a:r>
              <a:rPr lang="en-GB" dirty="0">
                <a:latin typeface="Arial" charset="0"/>
                <a:ea typeface="ＭＳ Ｐゴシック" charset="0"/>
              </a:rPr>
              <a:t>	</a:t>
            </a:r>
            <a:endParaRPr lang="en-GB" u="sng" dirty="0">
              <a:latin typeface="Arial" charset="0"/>
              <a:ea typeface="ＭＳ Ｐゴシック" charset="0"/>
            </a:endParaRPr>
          </a:p>
          <a:p>
            <a:pPr>
              <a:lnSpc>
                <a:spcPct val="50000"/>
              </a:lnSpc>
              <a:buFont typeface="Monotype Sorts" charset="0"/>
              <a:buNone/>
            </a:pPr>
            <a:endParaRPr lang="en-GB" sz="800" u="sng" dirty="0">
              <a:latin typeface="Arial" charset="0"/>
              <a:ea typeface="ＭＳ Ｐゴシック" charset="0"/>
            </a:endParaRPr>
          </a:p>
          <a:p>
            <a:pPr>
              <a:lnSpc>
                <a:spcPct val="90000"/>
              </a:lnSpc>
              <a:buFont typeface="Monotype Sorts" charset="0"/>
              <a:buNone/>
            </a:pPr>
            <a:r>
              <a:rPr lang="en-GB" u="sng" dirty="0">
                <a:latin typeface="Arial" charset="0"/>
                <a:ea typeface="ＭＳ Ｐゴシック" charset="0"/>
              </a:rPr>
              <a:t>Abduction</a:t>
            </a:r>
          </a:p>
          <a:p>
            <a:pPr algn="just">
              <a:lnSpc>
                <a:spcPct val="90000"/>
              </a:lnSpc>
              <a:buFont typeface="Monotype Sorts" charset="0"/>
              <a:buNone/>
            </a:pPr>
            <a:r>
              <a:rPr lang="en-GB" dirty="0">
                <a:latin typeface="Arial" charset="0"/>
                <a:ea typeface="ＭＳ Ｐゴシック" charset="0"/>
              </a:rPr>
              <a:t>	</a:t>
            </a:r>
            <a:r>
              <a:rPr lang="en-GB" dirty="0" smtClean="0">
                <a:latin typeface="Arial" charset="0"/>
                <a:ea typeface="ＭＳ Ｐゴシック" charset="0"/>
              </a:rPr>
              <a:t>			Rule: All swans are white.</a:t>
            </a:r>
            <a:endParaRPr lang="en-GB" dirty="0">
              <a:latin typeface="Arial" charset="0"/>
              <a:ea typeface="ＭＳ Ｐゴシック" charset="0"/>
            </a:endParaRPr>
          </a:p>
          <a:p>
            <a:pPr algn="just">
              <a:lnSpc>
                <a:spcPct val="90000"/>
              </a:lnSpc>
              <a:buFont typeface="Monotype Sorts" charset="0"/>
              <a:buNone/>
            </a:pPr>
            <a:r>
              <a:rPr lang="en-GB" dirty="0">
                <a:latin typeface="Arial" charset="0"/>
                <a:ea typeface="ＭＳ Ｐゴシック" charset="0"/>
              </a:rPr>
              <a:t>	</a:t>
            </a:r>
            <a:r>
              <a:rPr lang="en-GB" dirty="0" smtClean="0">
                <a:latin typeface="Arial" charset="0"/>
                <a:ea typeface="ＭＳ Ｐゴシック" charset="0"/>
              </a:rPr>
              <a:t>			Fact</a:t>
            </a:r>
            <a:r>
              <a:rPr lang="en-GB" dirty="0">
                <a:latin typeface="Arial" charset="0"/>
                <a:ea typeface="ＭＳ Ｐゴシック" charset="0"/>
              </a:rPr>
              <a:t>: </a:t>
            </a:r>
            <a:r>
              <a:rPr lang="en-GB" dirty="0" smtClean="0">
                <a:latin typeface="Arial" charset="0"/>
                <a:ea typeface="ＭＳ Ｐゴシック" charset="0"/>
              </a:rPr>
              <a:t>Daffy is white.</a:t>
            </a:r>
            <a:r>
              <a:rPr lang="en-GB" dirty="0">
                <a:latin typeface="Arial" charset="0"/>
                <a:ea typeface="ＭＳ Ｐゴシック" charset="0"/>
              </a:rPr>
              <a:t>		</a:t>
            </a:r>
          </a:p>
          <a:p>
            <a:pPr algn="just">
              <a:lnSpc>
                <a:spcPct val="90000"/>
              </a:lnSpc>
              <a:buFont typeface="Monotype Sorts" charset="0"/>
              <a:buNone/>
            </a:pPr>
            <a:r>
              <a:rPr kumimoji="0" lang="en-GB" dirty="0">
                <a:latin typeface="Arial" charset="0"/>
                <a:ea typeface="ＭＳ Ｐゴシック" charset="0"/>
              </a:rPr>
              <a:t>	</a:t>
            </a:r>
            <a:r>
              <a:rPr kumimoji="0" lang="en-GB" dirty="0" smtClean="0">
                <a:latin typeface="Arial" charset="0"/>
                <a:ea typeface="ＭＳ Ｐゴシック" charset="0"/>
              </a:rPr>
              <a:t>		</a:t>
            </a:r>
            <a:r>
              <a:rPr lang="en-GB" dirty="0" smtClean="0">
                <a:latin typeface="Arial" charset="0"/>
                <a:ea typeface="ＭＳ Ｐゴシック" charset="0"/>
                <a:sym typeface="Symbol" charset="0"/>
              </a:rPr>
              <a:t></a:t>
            </a:r>
            <a:r>
              <a:rPr lang="en-GB" dirty="0">
                <a:latin typeface="Arial" charset="0"/>
                <a:ea typeface="ＭＳ Ｐゴシック" charset="0"/>
                <a:sym typeface="Symbol" charset="0"/>
              </a:rPr>
              <a:t>	</a:t>
            </a:r>
            <a:r>
              <a:rPr kumimoji="0" lang="en-GB" dirty="0" smtClean="0">
                <a:latin typeface="Arial" charset="0"/>
                <a:ea typeface="ＭＳ Ｐゴシック" charset="0"/>
              </a:rPr>
              <a:t>Daffy is a swan.</a:t>
            </a:r>
          </a:p>
          <a:p>
            <a:pPr algn="just">
              <a:lnSpc>
                <a:spcPct val="90000"/>
              </a:lnSpc>
              <a:buFont typeface="Monotype Sorts" charset="0"/>
              <a:buNone/>
            </a:pPr>
            <a:endParaRPr kumimoji="0" lang="en-GB" sz="800" dirty="0" smtClean="0">
              <a:latin typeface="Arial" charset="0"/>
              <a:ea typeface="ＭＳ Ｐゴシック" charset="0"/>
            </a:endParaRPr>
          </a:p>
          <a:p>
            <a:pPr>
              <a:lnSpc>
                <a:spcPct val="90000"/>
              </a:lnSpc>
              <a:buNone/>
            </a:pPr>
            <a:r>
              <a:rPr lang="en-GB" u="sng" dirty="0" smtClean="0">
                <a:latin typeface="Arial" charset="0"/>
                <a:ea typeface="ＭＳ Ｐゴシック" charset="0"/>
              </a:rPr>
              <a:t>Induction</a:t>
            </a:r>
            <a:endParaRPr lang="en-GB" u="sng" dirty="0">
              <a:latin typeface="Arial" charset="0"/>
              <a:ea typeface="ＭＳ Ｐゴシック" charset="0"/>
            </a:endParaRPr>
          </a:p>
          <a:p>
            <a:pPr algn="just">
              <a:lnSpc>
                <a:spcPct val="90000"/>
              </a:lnSpc>
              <a:buNone/>
            </a:pPr>
            <a:r>
              <a:rPr lang="en-GB" dirty="0">
                <a:latin typeface="Arial" charset="0"/>
                <a:ea typeface="ＭＳ Ｐゴシック" charset="0"/>
              </a:rPr>
              <a:t>	</a:t>
            </a:r>
            <a:r>
              <a:rPr lang="en-GB" dirty="0" smtClean="0">
                <a:latin typeface="Arial" charset="0"/>
                <a:ea typeface="ＭＳ Ｐゴシック" charset="0"/>
              </a:rPr>
              <a:t>			Fact: </a:t>
            </a:r>
            <a:r>
              <a:rPr lang="en-GB" dirty="0">
                <a:latin typeface="Arial" charset="0"/>
                <a:ea typeface="ＭＳ Ｐゴシック" charset="0"/>
              </a:rPr>
              <a:t>Daffy is </a:t>
            </a:r>
            <a:r>
              <a:rPr lang="en-GB" dirty="0" smtClean="0">
                <a:latin typeface="Arial" charset="0"/>
                <a:ea typeface="ＭＳ Ｐゴシック" charset="0"/>
              </a:rPr>
              <a:t>a swan and white.</a:t>
            </a:r>
            <a:endParaRPr lang="en-GB" dirty="0">
              <a:latin typeface="Arial" charset="0"/>
              <a:ea typeface="ＭＳ Ｐゴシック" charset="0"/>
            </a:endParaRPr>
          </a:p>
          <a:p>
            <a:pPr algn="just">
              <a:lnSpc>
                <a:spcPct val="90000"/>
              </a:lnSpc>
              <a:buNone/>
            </a:pPr>
            <a:r>
              <a:rPr lang="en-GB" dirty="0">
                <a:latin typeface="Arial" charset="0"/>
                <a:ea typeface="ＭＳ Ｐゴシック" charset="0"/>
              </a:rPr>
              <a:t>	</a:t>
            </a:r>
            <a:r>
              <a:rPr lang="en-GB" dirty="0" smtClean="0">
                <a:latin typeface="Arial" charset="0"/>
                <a:ea typeface="ＭＳ Ｐゴシック" charset="0"/>
              </a:rPr>
              <a:t>			Fact</a:t>
            </a:r>
            <a:r>
              <a:rPr lang="en-GB" dirty="0">
                <a:latin typeface="Arial" charset="0"/>
                <a:ea typeface="ＭＳ Ｐゴシック" charset="0"/>
              </a:rPr>
              <a:t>: </a:t>
            </a:r>
            <a:r>
              <a:rPr lang="en-GB" dirty="0" err="1" smtClean="0">
                <a:latin typeface="Arial" charset="0"/>
                <a:ea typeface="ＭＳ Ｐゴシック" charset="0"/>
              </a:rPr>
              <a:t>Tweety</a:t>
            </a:r>
            <a:r>
              <a:rPr lang="en-GB" dirty="0" smtClean="0">
                <a:latin typeface="Arial" charset="0"/>
                <a:ea typeface="ＭＳ Ｐゴシック" charset="0"/>
              </a:rPr>
              <a:t> is a swan and white</a:t>
            </a:r>
            <a:r>
              <a:rPr lang="en-GB" dirty="0">
                <a:latin typeface="Arial" charset="0"/>
                <a:ea typeface="ＭＳ Ｐゴシック" charset="0"/>
              </a:rPr>
              <a:t>	</a:t>
            </a:r>
          </a:p>
          <a:p>
            <a:pPr algn="just">
              <a:lnSpc>
                <a:spcPct val="90000"/>
              </a:lnSpc>
              <a:buNone/>
            </a:pPr>
            <a:r>
              <a:rPr kumimoji="0" lang="en-GB" dirty="0">
                <a:latin typeface="Arial" charset="0"/>
                <a:ea typeface="ＭＳ Ｐゴシック" charset="0"/>
              </a:rPr>
              <a:t>	</a:t>
            </a:r>
            <a:r>
              <a:rPr kumimoji="0" lang="en-GB" dirty="0" smtClean="0">
                <a:latin typeface="Arial" charset="0"/>
                <a:ea typeface="ＭＳ Ｐゴシック" charset="0"/>
              </a:rPr>
              <a:t>		</a:t>
            </a:r>
            <a:r>
              <a:rPr lang="en-GB" dirty="0" smtClean="0">
                <a:latin typeface="Arial" charset="0"/>
                <a:ea typeface="ＭＳ Ｐゴシック" charset="0"/>
                <a:sym typeface="Symbol" charset="0"/>
              </a:rPr>
              <a:t></a:t>
            </a:r>
            <a:r>
              <a:rPr lang="en-GB" dirty="0">
                <a:latin typeface="Arial" charset="0"/>
                <a:ea typeface="ＭＳ Ｐゴシック" charset="0"/>
                <a:sym typeface="Symbol" charset="0"/>
              </a:rPr>
              <a:t>	</a:t>
            </a:r>
            <a:r>
              <a:rPr kumimoji="0" lang="en-GB" dirty="0" smtClean="0">
                <a:latin typeface="Arial" charset="0"/>
                <a:ea typeface="ＭＳ Ｐゴシック" charset="0"/>
              </a:rPr>
              <a:t>All swans are white.</a:t>
            </a:r>
          </a:p>
          <a:p>
            <a:pPr algn="just">
              <a:lnSpc>
                <a:spcPct val="90000"/>
              </a:lnSpc>
              <a:buNone/>
            </a:pPr>
            <a:r>
              <a:rPr kumimoji="0" lang="en-GB" dirty="0">
                <a:latin typeface="Arial" charset="0"/>
                <a:ea typeface="ＭＳ Ｐゴシック" charset="0"/>
              </a:rPr>
              <a:t>	</a:t>
            </a:r>
            <a:r>
              <a:rPr kumimoji="0" lang="en-GB" dirty="0" smtClean="0">
                <a:latin typeface="Arial" charset="0"/>
                <a:ea typeface="ＭＳ Ｐゴシック" charset="0"/>
              </a:rPr>
              <a:t>			</a:t>
            </a:r>
            <a:r>
              <a:rPr kumimoji="0" lang="en-GB" dirty="0" smtClean="0">
                <a:solidFill>
                  <a:srgbClr val="FF0000"/>
                </a:solidFill>
                <a:latin typeface="Arial" charset="0"/>
                <a:ea typeface="ＭＳ Ｐゴシック" charset="0"/>
              </a:rPr>
              <a:t>Bruce is a black swan</a:t>
            </a:r>
            <a:r>
              <a:rPr kumimoji="0" lang="en-GB" dirty="0" smtClean="0">
                <a:latin typeface="Arial" charset="0"/>
                <a:ea typeface="ＭＳ Ｐゴシック" charset="0"/>
              </a:rPr>
              <a:t>.</a:t>
            </a:r>
            <a:endParaRPr kumimoji="0" lang="en-GB" dirty="0">
              <a:latin typeface="Arial" charset="0"/>
              <a:ea typeface="ＭＳ Ｐゴシック" charset="0"/>
            </a:endParaRPr>
          </a:p>
          <a:p>
            <a:pPr algn="just">
              <a:lnSpc>
                <a:spcPct val="90000"/>
              </a:lnSpc>
              <a:buFont typeface="Monotype Sorts" charset="0"/>
              <a:buNone/>
            </a:pPr>
            <a:endParaRPr kumimoji="0" lang="en-GB" dirty="0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8406705"/>
      </p:ext>
    </p:extLst>
  </p:cSld>
  <p:clrMapOvr>
    <a:masterClrMapping/>
  </p:clrMapOvr>
  <p:transition xmlns:p14="http://schemas.microsoft.com/office/powerpoint/2010/main">
    <p:dissolv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7" name="Rectangle 2"/>
          <p:cNvSpPr>
            <a:spLocks noGrp="1" noChangeArrowheads="1"/>
          </p:cNvSpPr>
          <p:nvPr>
            <p:ph type="title"/>
          </p:nvPr>
        </p:nvSpPr>
        <p:spPr>
          <a:xfrm>
            <a:off x="899592" y="188640"/>
            <a:ext cx="7772400" cy="1143000"/>
          </a:xfrm>
        </p:spPr>
        <p:txBody>
          <a:bodyPr/>
          <a:lstStyle/>
          <a:p>
            <a:r>
              <a:rPr lang="en-GB" dirty="0">
                <a:latin typeface="Times New Roman" charset="0"/>
                <a:ea typeface="ＭＳ Ｐゴシック" charset="0"/>
              </a:rPr>
              <a:t>Novel Science</a:t>
            </a:r>
          </a:p>
        </p:txBody>
      </p:sp>
      <p:sp>
        <p:nvSpPr>
          <p:cNvPr id="10137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3528" y="1700808"/>
            <a:ext cx="8640763" cy="4114800"/>
          </a:xfrm>
        </p:spPr>
        <p:txBody>
          <a:bodyPr/>
          <a:lstStyle/>
          <a:p>
            <a:r>
              <a:rPr lang="en-GB" dirty="0">
                <a:latin typeface="Arial" charset="0"/>
                <a:ea typeface="ＭＳ Ｐゴシック" charset="0"/>
              </a:rPr>
              <a:t>Adam generated and confirmed </a:t>
            </a:r>
            <a:r>
              <a:rPr lang="en-GB" dirty="0" smtClean="0">
                <a:latin typeface="Arial" charset="0"/>
                <a:ea typeface="ＭＳ Ｐゴシック" charset="0"/>
              </a:rPr>
              <a:t>novel </a:t>
            </a:r>
            <a:r>
              <a:rPr lang="en-GB" dirty="0">
                <a:latin typeface="Arial" charset="0"/>
                <a:ea typeface="ＭＳ Ｐゴシック" charset="0"/>
              </a:rPr>
              <a:t>functional-genomics hypotheses concerning the identify of genes encoding enzymes catalysing orphan reactions in the metabolic network of the yeast </a:t>
            </a:r>
            <a:r>
              <a:rPr lang="en-GB" i="1" dirty="0">
                <a:latin typeface="Arial" charset="0"/>
                <a:ea typeface="ＭＳ Ｐゴシック" charset="0"/>
              </a:rPr>
              <a:t>S. cerevisiae. </a:t>
            </a:r>
          </a:p>
          <a:p>
            <a:endParaRPr lang="en-GB" i="1" dirty="0">
              <a:latin typeface="Arial" charset="0"/>
              <a:ea typeface="ＭＳ Ｐゴシック" charset="0"/>
            </a:endParaRPr>
          </a:p>
          <a:p>
            <a:r>
              <a:rPr lang="en-GB" dirty="0">
                <a:latin typeface="Arial" charset="0"/>
                <a:ea typeface="ＭＳ Ｐゴシック" charset="0"/>
              </a:rPr>
              <a:t>Adam's conclusions have been manually verified using bioinformatic and biochemical evidence. </a:t>
            </a:r>
            <a:endParaRPr lang="en-GB" dirty="0" smtClean="0">
              <a:latin typeface="Arial" charset="0"/>
              <a:ea typeface="ＭＳ Ｐゴシック" charset="0"/>
            </a:endParaRPr>
          </a:p>
          <a:p>
            <a:endParaRPr lang="en-GB" dirty="0">
              <a:latin typeface="Arial" charset="0"/>
              <a:ea typeface="ＭＳ Ｐゴシック" charset="0"/>
            </a:endParaRPr>
          </a:p>
          <a:p>
            <a:r>
              <a:rPr lang="en-GB" u="sng" dirty="0" smtClean="0">
                <a:latin typeface="Arial" charset="0"/>
                <a:ea typeface="ＭＳ Ｐゴシック" charset="0"/>
              </a:rPr>
              <a:t>Adam was the first machine to autonomously discover novel scientific knowledge: hypothesise, and experimentally confirm.</a:t>
            </a:r>
            <a:endParaRPr lang="en-GB" u="sng" dirty="0">
              <a:latin typeface="Arial" charset="0"/>
              <a:ea typeface="ＭＳ Ｐゴシック" charset="0"/>
            </a:endParaRPr>
          </a:p>
          <a:p>
            <a:endParaRPr lang="en-GB" dirty="0">
              <a:latin typeface="Arial" charset="0"/>
              <a:ea typeface="ＭＳ Ｐゴシック" charset="0"/>
            </a:endParaRPr>
          </a:p>
          <a:p>
            <a:pPr>
              <a:buFont typeface="Monotype Sorts" charset="0"/>
              <a:buNone/>
            </a:pPr>
            <a:endParaRPr lang="en-GB" dirty="0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9318707"/>
      </p:ext>
    </p:extLst>
  </p:cSld>
  <p:clrMapOvr>
    <a:masterClrMapping/>
  </p:clrMapOvr>
  <p:transition xmlns:p14="http://schemas.microsoft.com/office/powerpoint/2010/main">
    <p:dissolv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5" name="Rectangle 2"/>
          <p:cNvSpPr>
            <a:spLocks noGrp="1" noChangeArrowheads="1"/>
          </p:cNvSpPr>
          <p:nvPr>
            <p:ph type="title"/>
          </p:nvPr>
        </p:nvSpPr>
        <p:spPr>
          <a:xfrm>
            <a:off x="990600" y="152400"/>
            <a:ext cx="7772400" cy="1143000"/>
          </a:xfrm>
        </p:spPr>
        <p:txBody>
          <a:bodyPr/>
          <a:lstStyle/>
          <a:p>
            <a:r>
              <a:rPr lang="en-US">
                <a:latin typeface="Times New Roman" charset="0"/>
                <a:ea typeface="ＭＳ Ｐゴシック" charset="0"/>
              </a:rPr>
              <a:t>Novel Scientific Knowledge</a:t>
            </a:r>
          </a:p>
        </p:txBody>
      </p:sp>
      <p:pic>
        <p:nvPicPr>
          <p:cNvPr id="103426" name="Picture 3" descr="king_table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295400"/>
            <a:ext cx="8839200" cy="4868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07325115"/>
      </p:ext>
    </p:extLst>
  </p:cSld>
  <p:clrMapOvr>
    <a:masterClrMapping/>
  </p:clrMapOvr>
  <p:transition xmlns:p14="http://schemas.microsoft.com/office/powerpoint/2010/main">
    <p:dissolv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69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438400"/>
            <a:ext cx="7772400" cy="1143000"/>
          </a:xfrm>
        </p:spPr>
        <p:txBody>
          <a:bodyPr/>
          <a:lstStyle/>
          <a:p>
            <a:r>
              <a:rPr lang="en-GB" sz="6000" dirty="0" smtClean="0">
                <a:latin typeface="Times New Roman" charset="0"/>
                <a:ea typeface="ＭＳ Ｐゴシック" charset="0"/>
              </a:rPr>
              <a:t>Formalising Science</a:t>
            </a:r>
            <a:endParaRPr lang="en-US" sz="6000" dirty="0">
              <a:latin typeface="Times New Roman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9477815"/>
      </p:ext>
    </p:extLst>
  </p:cSld>
  <p:clrMapOvr>
    <a:masterClrMapping/>
  </p:clrMapOvr>
  <p:transition xmlns:p14="http://schemas.microsoft.com/office/powerpoint/2010/main">
    <p:dissolv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1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33375"/>
            <a:ext cx="8686800" cy="1143000"/>
          </a:xfrm>
        </p:spPr>
        <p:txBody>
          <a:bodyPr/>
          <a:lstStyle/>
          <a:p>
            <a:r>
              <a:rPr lang="en-GB" dirty="0" smtClean="0">
                <a:latin typeface="Times New Roman" charset="0"/>
                <a:ea typeface="ＭＳ Ｐゴシック" charset="0"/>
              </a:rPr>
              <a:t>Formalisation </a:t>
            </a:r>
            <a:r>
              <a:rPr lang="en-GB" dirty="0">
                <a:latin typeface="Times New Roman" charset="0"/>
                <a:ea typeface="ＭＳ Ｐゴシック" charset="0"/>
              </a:rPr>
              <a:t>of Science</a:t>
            </a:r>
          </a:p>
        </p:txBody>
      </p:sp>
      <p:sp>
        <p:nvSpPr>
          <p:cNvPr id="11776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557338"/>
            <a:ext cx="8659813" cy="4895850"/>
          </a:xfrm>
        </p:spPr>
        <p:txBody>
          <a:bodyPr/>
          <a:lstStyle/>
          <a:p>
            <a:r>
              <a:rPr lang="en-GB" dirty="0">
                <a:latin typeface="Arial" charset="0"/>
                <a:ea typeface="ＭＳ Ｐゴシック" charset="0"/>
              </a:rPr>
              <a:t>The goal of science is to increase our knowledge of the natural world through the performance of experiments.  </a:t>
            </a:r>
          </a:p>
          <a:p>
            <a:endParaRPr lang="en-GB" dirty="0">
              <a:latin typeface="Arial" charset="0"/>
              <a:ea typeface="ＭＳ Ｐゴシック" charset="0"/>
            </a:endParaRPr>
          </a:p>
          <a:p>
            <a:r>
              <a:rPr lang="en-GB" dirty="0">
                <a:latin typeface="Arial" charset="0"/>
                <a:ea typeface="ＭＳ Ｐゴシック" charset="0"/>
              </a:rPr>
              <a:t>This knowledge </a:t>
            </a:r>
            <a:r>
              <a:rPr lang="en-GB" dirty="0" smtClean="0">
                <a:latin typeface="Arial" charset="0"/>
                <a:ea typeface="ＭＳ Ｐゴシック" charset="0"/>
              </a:rPr>
              <a:t>should</a:t>
            </a:r>
            <a:r>
              <a:rPr lang="en-GB" dirty="0">
                <a:latin typeface="Arial" charset="0"/>
                <a:ea typeface="ＭＳ Ｐゴシック" charset="0"/>
              </a:rPr>
              <a:t> </a:t>
            </a:r>
            <a:r>
              <a:rPr lang="en-GB" dirty="0" smtClean="0">
                <a:latin typeface="Arial" charset="0"/>
                <a:ea typeface="ＭＳ Ｐゴシック" charset="0"/>
              </a:rPr>
              <a:t>be </a:t>
            </a:r>
            <a:r>
              <a:rPr lang="en-GB" dirty="0">
                <a:latin typeface="Arial" charset="0"/>
                <a:ea typeface="ＭＳ Ｐゴシック" charset="0"/>
              </a:rPr>
              <a:t>expressed </a:t>
            </a:r>
            <a:r>
              <a:rPr lang="en-GB" dirty="0" smtClean="0">
                <a:latin typeface="Arial" charset="0"/>
                <a:ea typeface="ＭＳ Ｐゴシック" charset="0"/>
              </a:rPr>
              <a:t>in </a:t>
            </a:r>
            <a:r>
              <a:rPr lang="en-GB" i="1" u="sng" dirty="0">
                <a:latin typeface="Arial" charset="0"/>
                <a:ea typeface="ＭＳ Ｐゴシック" charset="0"/>
              </a:rPr>
              <a:t>formal logical </a:t>
            </a:r>
            <a:r>
              <a:rPr lang="en-GB" i="1" u="sng" dirty="0" smtClean="0">
                <a:latin typeface="Arial" charset="0"/>
                <a:ea typeface="ＭＳ Ｐゴシック" charset="0"/>
              </a:rPr>
              <a:t>languages</a:t>
            </a:r>
            <a:r>
              <a:rPr lang="en-GB" dirty="0" smtClean="0">
                <a:latin typeface="Arial" charset="0"/>
                <a:ea typeface="ＭＳ Ｐゴシック" charset="0"/>
              </a:rPr>
              <a:t>. </a:t>
            </a:r>
            <a:endParaRPr lang="en-GB" dirty="0">
              <a:latin typeface="Arial" charset="0"/>
              <a:ea typeface="ＭＳ Ｐゴシック" charset="0"/>
            </a:endParaRPr>
          </a:p>
          <a:p>
            <a:endParaRPr lang="en-GB" dirty="0">
              <a:latin typeface="Arial" charset="0"/>
              <a:ea typeface="ＭＳ Ｐゴシック" charset="0"/>
            </a:endParaRPr>
          </a:p>
          <a:p>
            <a:r>
              <a:rPr lang="en-GB" dirty="0">
                <a:latin typeface="Arial" charset="0"/>
                <a:ea typeface="ＭＳ Ｐゴシック" charset="0"/>
              </a:rPr>
              <a:t>Formal languages promote semantic clarity, which in turn supports the free exchange of scientific knowledge and simplifies scientific reasoning. </a:t>
            </a:r>
          </a:p>
        </p:txBody>
      </p:sp>
    </p:spTree>
    <p:extLst>
      <p:ext uri="{BB962C8B-B14F-4D97-AF65-F5344CB8AC3E}">
        <p14:creationId xmlns:p14="http://schemas.microsoft.com/office/powerpoint/2010/main" val="2517551048"/>
      </p:ext>
    </p:extLst>
  </p:cSld>
  <p:clrMapOvr>
    <a:masterClrMapping/>
  </p:clrMapOvr>
  <p:transition xmlns:p14="http://schemas.microsoft.com/office/powerpoint/2010/main">
    <p:dissolv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09" name="Rectangle 2"/>
          <p:cNvSpPr>
            <a:spLocks noGrp="1" noChangeArrowheads="1"/>
          </p:cNvSpPr>
          <p:nvPr>
            <p:ph type="title"/>
          </p:nvPr>
        </p:nvSpPr>
        <p:spPr>
          <a:xfrm>
            <a:off x="636588" y="333375"/>
            <a:ext cx="8507412" cy="1143000"/>
          </a:xfrm>
        </p:spPr>
        <p:txBody>
          <a:bodyPr/>
          <a:lstStyle/>
          <a:p>
            <a:r>
              <a:rPr lang="en-GB">
                <a:latin typeface="Times New Roman" charset="0"/>
                <a:ea typeface="ＭＳ Ｐゴシック" charset="0"/>
              </a:rPr>
              <a:t>Robot Scientist &amp; Formalisation</a:t>
            </a:r>
          </a:p>
        </p:txBody>
      </p:sp>
      <p:sp>
        <p:nvSpPr>
          <p:cNvPr id="11981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1676400"/>
            <a:ext cx="8686800" cy="4419600"/>
          </a:xfrm>
        </p:spPr>
        <p:txBody>
          <a:bodyPr/>
          <a:lstStyle/>
          <a:p>
            <a:r>
              <a:rPr lang="en-GB" dirty="0">
                <a:latin typeface="Arial" charset="0"/>
                <a:ea typeface="ＭＳ Ｐゴシック" charset="0"/>
              </a:rPr>
              <a:t>Robot Scientists provide excellent test-beds for the development of methodologies for formalising science.</a:t>
            </a:r>
          </a:p>
          <a:p>
            <a:endParaRPr lang="en-GB" dirty="0">
              <a:latin typeface="Arial" charset="0"/>
              <a:ea typeface="ＭＳ Ｐゴシック" charset="0"/>
            </a:endParaRPr>
          </a:p>
          <a:p>
            <a:r>
              <a:rPr lang="en-GB" dirty="0">
                <a:latin typeface="Arial" charset="0"/>
                <a:ea typeface="ＭＳ Ｐゴシック" charset="0"/>
              </a:rPr>
              <a:t>Using them it is possible to completely capture and digitally curate all aspects of the scientific process.</a:t>
            </a:r>
          </a:p>
          <a:p>
            <a:endParaRPr lang="en-GB" dirty="0">
              <a:latin typeface="Arial" charset="0"/>
              <a:ea typeface="ＭＳ Ｐゴシック" charset="0"/>
            </a:endParaRPr>
          </a:p>
          <a:p>
            <a:r>
              <a:rPr lang="en-GB" dirty="0">
                <a:latin typeface="Arial" charset="0"/>
                <a:ea typeface="ＭＳ Ｐゴシック" charset="0"/>
              </a:rPr>
              <a:t>The ontology LABORS is designed to enable the open access of the Robot Scientist experimental data and metadata to the scientific community.  </a:t>
            </a:r>
          </a:p>
          <a:p>
            <a:pPr>
              <a:lnSpc>
                <a:spcPct val="80000"/>
              </a:lnSpc>
            </a:pPr>
            <a:endParaRPr lang="en-GB" dirty="0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0056476"/>
      </p:ext>
    </p:extLst>
  </p:cSld>
  <p:clrMapOvr>
    <a:masterClrMapping/>
  </p:clrMapOvr>
  <p:transition xmlns:p14="http://schemas.microsoft.com/office/powerpoint/2010/main">
    <p:dissolv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74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476250"/>
            <a:ext cx="9144000" cy="762000"/>
          </a:xfrm>
        </p:spPr>
        <p:txBody>
          <a:bodyPr/>
          <a:lstStyle/>
          <a:p>
            <a:r>
              <a:rPr lang="en-GB"/>
              <a:t>Ontologies</a:t>
            </a:r>
          </a:p>
        </p:txBody>
      </p:sp>
      <p:sp>
        <p:nvSpPr>
          <p:cNvPr id="6717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9512" y="2060848"/>
            <a:ext cx="8676456" cy="2592388"/>
          </a:xfrm>
        </p:spPr>
        <p:txBody>
          <a:bodyPr/>
          <a:lstStyle/>
          <a:p>
            <a:pPr marL="609600" indent="-609600">
              <a:buFont typeface="Monotype Sorts" charset="0"/>
              <a:buNone/>
            </a:pPr>
            <a:r>
              <a:rPr lang="en-GB" dirty="0" smtClean="0"/>
              <a:t>	An </a:t>
            </a:r>
            <a:r>
              <a:rPr lang="en-GB" dirty="0"/>
              <a:t>ontology is “a concise and unambiguous description </a:t>
            </a:r>
            <a:r>
              <a:rPr lang="en-GB" dirty="0" smtClean="0"/>
              <a:t>of what </a:t>
            </a:r>
            <a:r>
              <a:rPr lang="en-GB" dirty="0"/>
              <a:t>principal entities are relevant to an application domain and the relationship between them”*. </a:t>
            </a:r>
          </a:p>
          <a:p>
            <a:pPr marL="609600" indent="-609600">
              <a:buFont typeface="Monotype Sorts" charset="0"/>
              <a:buNone/>
            </a:pPr>
            <a:endParaRPr lang="en-GB" dirty="0"/>
          </a:p>
          <a:p>
            <a:pPr marL="609600" indent="-609600">
              <a:buFont typeface="Monotype Sorts" charset="0"/>
              <a:buNone/>
            </a:pPr>
            <a:endParaRPr lang="en-GB" b="1" dirty="0"/>
          </a:p>
        </p:txBody>
      </p:sp>
      <p:sp>
        <p:nvSpPr>
          <p:cNvPr id="671749" name="Text Box 5"/>
          <p:cNvSpPr txBox="1">
            <a:spLocks noChangeArrowheads="1"/>
          </p:cNvSpPr>
          <p:nvPr/>
        </p:nvSpPr>
        <p:spPr bwMode="auto">
          <a:xfrm>
            <a:off x="971550" y="4797425"/>
            <a:ext cx="7705725" cy="779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kumimoji="0" lang="en-GB" sz="1800"/>
              <a:t>*</a:t>
            </a:r>
            <a:r>
              <a:rPr kumimoji="0" lang="en-US" sz="1800"/>
              <a:t>Schulze-Kremer, S., 2001, Computer and Information Sci. 6(21) </a:t>
            </a:r>
            <a:endParaRPr kumimoji="0" lang="en-GB" sz="1800"/>
          </a:p>
          <a:p>
            <a:pPr eaLnBrk="1" hangingPunct="1"/>
            <a:endParaRPr kumimoji="0" lang="en-GB" sz="1800"/>
          </a:p>
        </p:txBody>
      </p:sp>
    </p:spTree>
    <p:extLst>
      <p:ext uri="{BB962C8B-B14F-4D97-AF65-F5344CB8AC3E}">
        <p14:creationId xmlns:p14="http://schemas.microsoft.com/office/powerpoint/2010/main" val="1743691966"/>
      </p:ext>
    </p:extLst>
  </p:cSld>
  <p:clrMapOvr>
    <a:masterClrMapping/>
  </p:clrMapOvr>
  <p:transition xmlns:p14="http://schemas.microsoft.com/office/powerpoint/2010/main">
    <p:dissolv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250" name="Rectangle 2"/>
          <p:cNvSpPr>
            <a:spLocks noGrp="1" noChangeArrowheads="1"/>
          </p:cNvSpPr>
          <p:nvPr>
            <p:ph type="title"/>
          </p:nvPr>
        </p:nvSpPr>
        <p:spPr>
          <a:xfrm>
            <a:off x="1042988" y="0"/>
            <a:ext cx="7772400" cy="1143000"/>
          </a:xfrm>
        </p:spPr>
        <p:txBody>
          <a:bodyPr/>
          <a:lstStyle/>
          <a:p>
            <a:r>
              <a:rPr lang="en-GB"/>
              <a:t>Dualism</a:t>
            </a:r>
          </a:p>
        </p:txBody>
      </p:sp>
      <p:sp>
        <p:nvSpPr>
          <p:cNvPr id="6932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7544" y="1484784"/>
            <a:ext cx="8497069" cy="4114800"/>
          </a:xfrm>
        </p:spPr>
        <p:txBody>
          <a:bodyPr/>
          <a:lstStyle/>
          <a:p>
            <a:r>
              <a:rPr lang="en-GB" dirty="0"/>
              <a:t>The most fundamental ontological division in our design of Adam is between &lt;abstract&gt; and &lt;physical&gt; objects </a:t>
            </a:r>
          </a:p>
          <a:p>
            <a:endParaRPr lang="en-GB" dirty="0"/>
          </a:p>
          <a:p>
            <a:r>
              <a:rPr lang="en-GB" dirty="0"/>
              <a:t>We argue for this ontological division because it makes explicit the separation between models and reality. </a:t>
            </a:r>
          </a:p>
          <a:p>
            <a:endParaRPr lang="en-GB" dirty="0"/>
          </a:p>
          <a:p>
            <a:r>
              <a:rPr lang="en-GB" dirty="0"/>
              <a:t>All the objects which Adam deals with computationally are &lt;abstract&gt;, and all the objects it deals with physically are &lt;physical&gt;. </a:t>
            </a:r>
          </a:p>
        </p:txBody>
      </p:sp>
    </p:spTree>
    <p:extLst>
      <p:ext uri="{BB962C8B-B14F-4D97-AF65-F5344CB8AC3E}">
        <p14:creationId xmlns:p14="http://schemas.microsoft.com/office/powerpoint/2010/main" val="369655212"/>
      </p:ext>
    </p:extLst>
  </p:cSld>
  <p:clrMapOvr>
    <a:masterClrMapping/>
  </p:clrMapOvr>
  <p:transition xmlns:p14="http://schemas.microsoft.com/office/powerpoint/2010/main">
    <p:dissolv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058" name="Rectangle 2"/>
          <p:cNvSpPr>
            <a:spLocks noGrp="1" noChangeArrowheads="1"/>
          </p:cNvSpPr>
          <p:nvPr>
            <p:ph type="title"/>
          </p:nvPr>
        </p:nvSpPr>
        <p:spPr>
          <a:xfrm>
            <a:off x="900113" y="260350"/>
            <a:ext cx="7772400" cy="1143000"/>
          </a:xfrm>
        </p:spPr>
        <p:txBody>
          <a:bodyPr/>
          <a:lstStyle/>
          <a:p>
            <a:r>
              <a:rPr lang="en-GB"/>
              <a:t>Overall View of the Universe</a:t>
            </a:r>
          </a:p>
        </p:txBody>
      </p:sp>
      <p:sp>
        <p:nvSpPr>
          <p:cNvPr id="6850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85060" name="Picture 4" descr="abstract_physica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50" y="1412875"/>
            <a:ext cx="6769100" cy="5256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3822889"/>
      </p:ext>
    </p:extLst>
  </p:cSld>
  <p:clrMapOvr>
    <a:masterClrMapping/>
  </p:clrMapOvr>
  <p:transition xmlns:p14="http://schemas.microsoft.com/office/powerpoint/2010/main">
    <p:dissolv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2"/>
          <p:cNvSpPr>
            <a:spLocks noGrp="1" noChangeArrowheads="1"/>
          </p:cNvSpPr>
          <p:nvPr>
            <p:ph type="title"/>
          </p:nvPr>
        </p:nvSpPr>
        <p:spPr>
          <a:xfrm>
            <a:off x="683568" y="260648"/>
            <a:ext cx="7772400" cy="1143000"/>
          </a:xfrm>
        </p:spPr>
        <p:txBody>
          <a:bodyPr/>
          <a:lstStyle/>
          <a:p>
            <a:r>
              <a:rPr lang="en-US" dirty="0" smtClean="0">
                <a:latin typeface="Times New Roman" charset="0"/>
                <a:ea typeface="ＭＳ Ｐゴシック" charset="0"/>
              </a:rPr>
              <a:t>Technology Drivers</a:t>
            </a:r>
            <a:endParaRPr lang="en-US" dirty="0">
              <a:latin typeface="Times New Roman" charset="0"/>
              <a:ea typeface="ＭＳ Ｐゴシック" charset="0"/>
            </a:endParaRPr>
          </a:p>
        </p:txBody>
      </p:sp>
      <p:sp>
        <p:nvSpPr>
          <p:cNvPr id="2355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7544" y="1690688"/>
            <a:ext cx="8534400" cy="4114800"/>
          </a:xfrm>
        </p:spPr>
        <p:txBody>
          <a:bodyPr/>
          <a:lstStyle/>
          <a:p>
            <a:r>
              <a:rPr lang="en-US" dirty="0" smtClean="0">
                <a:latin typeface="Arial" charset="0"/>
                <a:ea typeface="ＭＳ Ｐゴシック" charset="0"/>
              </a:rPr>
              <a:t>Improved computer hardware: </a:t>
            </a:r>
          </a:p>
          <a:p>
            <a:pPr lvl="1"/>
            <a:r>
              <a:rPr lang="en-US" dirty="0" smtClean="0">
                <a:latin typeface="Arial" charset="0"/>
                <a:ea typeface="ＭＳ Ｐゴシック" charset="0"/>
              </a:rPr>
              <a:t>faster processors, more processors, GPUs, …</a:t>
            </a:r>
          </a:p>
          <a:p>
            <a:endParaRPr lang="en-US" dirty="0">
              <a:latin typeface="Arial" charset="0"/>
              <a:ea typeface="ＭＳ Ｐゴシック" charset="0"/>
            </a:endParaRPr>
          </a:p>
          <a:p>
            <a:r>
              <a:rPr lang="en-US" dirty="0" smtClean="0">
                <a:latin typeface="Arial" charset="0"/>
                <a:ea typeface="ＭＳ Ｐゴシック" charset="0"/>
              </a:rPr>
              <a:t>Improved data availability:</a:t>
            </a:r>
          </a:p>
          <a:p>
            <a:pPr lvl="1"/>
            <a:r>
              <a:rPr lang="en-US" dirty="0">
                <a:latin typeface="Arial" charset="0"/>
                <a:ea typeface="ＭＳ Ｐゴシック" charset="0"/>
              </a:rPr>
              <a:t>c</a:t>
            </a:r>
            <a:r>
              <a:rPr lang="en-US" dirty="0" smtClean="0">
                <a:latin typeface="Arial" charset="0"/>
                <a:ea typeface="ＭＳ Ｐゴシック" charset="0"/>
              </a:rPr>
              <a:t>omputers recording almost everything, deep data, …</a:t>
            </a:r>
          </a:p>
          <a:p>
            <a:pPr lvl="1"/>
            <a:endParaRPr lang="en-US" dirty="0">
              <a:latin typeface="Arial" charset="0"/>
              <a:ea typeface="ＭＳ Ｐゴシック" charset="0"/>
            </a:endParaRPr>
          </a:p>
          <a:p>
            <a:r>
              <a:rPr lang="en-US" dirty="0" smtClean="0">
                <a:latin typeface="Arial" charset="0"/>
                <a:ea typeface="ＭＳ Ｐゴシック" charset="0"/>
              </a:rPr>
              <a:t>Improved computer software:</a:t>
            </a:r>
          </a:p>
          <a:p>
            <a:pPr lvl="1"/>
            <a:r>
              <a:rPr lang="en-US" dirty="0">
                <a:latin typeface="Arial" charset="0"/>
                <a:ea typeface="ＭＳ Ｐゴシック" charset="0"/>
              </a:rPr>
              <a:t>n</a:t>
            </a:r>
            <a:r>
              <a:rPr lang="en-US" dirty="0" smtClean="0">
                <a:latin typeface="Arial" charset="0"/>
                <a:ea typeface="ＭＳ Ｐゴシック" charset="0"/>
              </a:rPr>
              <a:t>ew machine learning methods, deep mining, … </a:t>
            </a:r>
          </a:p>
          <a:p>
            <a:endParaRPr lang="en-US" dirty="0">
              <a:latin typeface="Arial" charset="0"/>
              <a:ea typeface="ＭＳ Ｐゴシック" charset="0"/>
            </a:endParaRPr>
          </a:p>
          <a:p>
            <a:pPr marL="457200" lvl="1" indent="0">
              <a:buNone/>
            </a:pPr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3089720650"/>
      </p:ext>
    </p:extLst>
  </p:cSld>
  <p:clrMapOvr>
    <a:masterClrMapping/>
  </p:clrMapOvr>
  <p:transition xmlns:p14="http://schemas.microsoft.com/office/powerpoint/2010/main">
    <p:dissolv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562" name="AutoShape 2"/>
          <p:cNvSpPr>
            <a:spLocks noChangeArrowheads="1"/>
          </p:cNvSpPr>
          <p:nvPr/>
        </p:nvSpPr>
        <p:spPr bwMode="auto">
          <a:xfrm>
            <a:off x="1331913" y="982663"/>
            <a:ext cx="6119812" cy="532765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9525">
            <a:solidFill>
              <a:schemeClr val="tx1"/>
            </a:solidFill>
            <a:prstDash val="lgDash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4563" name="Line 3"/>
          <p:cNvSpPr>
            <a:spLocks noChangeShapeType="1"/>
          </p:cNvSpPr>
          <p:nvPr/>
        </p:nvSpPr>
        <p:spPr bwMode="auto">
          <a:xfrm>
            <a:off x="1403350" y="2855913"/>
            <a:ext cx="6121400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34564" name="Line 4"/>
          <p:cNvSpPr>
            <a:spLocks noChangeShapeType="1"/>
          </p:cNvSpPr>
          <p:nvPr/>
        </p:nvSpPr>
        <p:spPr bwMode="auto">
          <a:xfrm>
            <a:off x="1403350" y="4511675"/>
            <a:ext cx="6121400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34565" name="Text Box 5"/>
          <p:cNvSpPr txBox="1">
            <a:spLocks noChangeArrowheads="1"/>
          </p:cNvSpPr>
          <p:nvPr/>
        </p:nvSpPr>
        <p:spPr bwMode="auto">
          <a:xfrm>
            <a:off x="3492500" y="1414463"/>
            <a:ext cx="1871663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1" hangingPunct="1"/>
            <a:r>
              <a:rPr kumimoji="0" lang="en-GB" sz="1400" b="1">
                <a:latin typeface="Arial" charset="0"/>
                <a:cs typeface="ＭＳ Ｐゴシック" charset="0"/>
              </a:rPr>
              <a:t>SUMO</a:t>
            </a:r>
          </a:p>
        </p:txBody>
      </p:sp>
      <p:grpSp>
        <p:nvGrpSpPr>
          <p:cNvPr id="834566" name="Group 6"/>
          <p:cNvGrpSpPr>
            <a:grpSpLocks/>
          </p:cNvGrpSpPr>
          <p:nvPr/>
        </p:nvGrpSpPr>
        <p:grpSpPr bwMode="auto">
          <a:xfrm>
            <a:off x="3779838" y="1703388"/>
            <a:ext cx="1079500" cy="863600"/>
            <a:chOff x="1488" y="1776"/>
            <a:chExt cx="960" cy="864"/>
          </a:xfrm>
        </p:grpSpPr>
        <p:grpSp>
          <p:nvGrpSpPr>
            <p:cNvPr id="834567" name="Group 7"/>
            <p:cNvGrpSpPr>
              <a:grpSpLocks/>
            </p:cNvGrpSpPr>
            <p:nvPr/>
          </p:nvGrpSpPr>
          <p:grpSpPr bwMode="auto">
            <a:xfrm>
              <a:off x="1584" y="1776"/>
              <a:ext cx="864" cy="480"/>
              <a:chOff x="528" y="-720"/>
              <a:chExt cx="1920" cy="1200"/>
            </a:xfrm>
          </p:grpSpPr>
          <p:sp>
            <p:nvSpPr>
              <p:cNvPr id="834568" name="Oval 8"/>
              <p:cNvSpPr>
                <a:spLocks noChangeArrowheads="1"/>
              </p:cNvSpPr>
              <p:nvPr/>
            </p:nvSpPr>
            <p:spPr bwMode="auto">
              <a:xfrm>
                <a:off x="1296" y="-192"/>
                <a:ext cx="192" cy="192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34569" name="Oval 9"/>
              <p:cNvSpPr>
                <a:spLocks noChangeArrowheads="1"/>
              </p:cNvSpPr>
              <p:nvPr/>
            </p:nvSpPr>
            <p:spPr bwMode="auto">
              <a:xfrm>
                <a:off x="1536" y="-720"/>
                <a:ext cx="192" cy="192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34570" name="Oval 10"/>
              <p:cNvSpPr>
                <a:spLocks noChangeArrowheads="1"/>
              </p:cNvSpPr>
              <p:nvPr/>
            </p:nvSpPr>
            <p:spPr bwMode="auto">
              <a:xfrm>
                <a:off x="1872" y="-96"/>
                <a:ext cx="192" cy="192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34571" name="Oval 11"/>
              <p:cNvSpPr>
                <a:spLocks noChangeArrowheads="1"/>
              </p:cNvSpPr>
              <p:nvPr/>
            </p:nvSpPr>
            <p:spPr bwMode="auto">
              <a:xfrm>
                <a:off x="1296" y="192"/>
                <a:ext cx="192" cy="192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34572" name="Rectangle 12"/>
              <p:cNvSpPr>
                <a:spLocks noChangeArrowheads="1"/>
              </p:cNvSpPr>
              <p:nvPr/>
            </p:nvSpPr>
            <p:spPr bwMode="auto">
              <a:xfrm>
                <a:off x="1776" y="-384"/>
                <a:ext cx="384" cy="9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34573" name="Rectangle 13"/>
              <p:cNvSpPr>
                <a:spLocks noChangeArrowheads="1"/>
              </p:cNvSpPr>
              <p:nvPr/>
            </p:nvSpPr>
            <p:spPr bwMode="auto">
              <a:xfrm>
                <a:off x="1776" y="-528"/>
                <a:ext cx="384" cy="9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34574" name="Rectangle 14"/>
              <p:cNvSpPr>
                <a:spLocks noChangeArrowheads="1"/>
              </p:cNvSpPr>
              <p:nvPr/>
            </p:nvSpPr>
            <p:spPr bwMode="auto">
              <a:xfrm>
                <a:off x="1776" y="-240"/>
                <a:ext cx="384" cy="9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34575" name="Rectangle 15"/>
              <p:cNvSpPr>
                <a:spLocks noChangeArrowheads="1"/>
              </p:cNvSpPr>
              <p:nvPr/>
            </p:nvSpPr>
            <p:spPr bwMode="auto">
              <a:xfrm>
                <a:off x="2064" y="96"/>
                <a:ext cx="384" cy="9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34576" name="Rectangle 16"/>
              <p:cNvSpPr>
                <a:spLocks noChangeArrowheads="1"/>
              </p:cNvSpPr>
              <p:nvPr/>
            </p:nvSpPr>
            <p:spPr bwMode="auto">
              <a:xfrm>
                <a:off x="1488" y="384"/>
                <a:ext cx="384" cy="9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34577" name="Rectangle 17"/>
              <p:cNvSpPr>
                <a:spLocks noChangeArrowheads="1"/>
              </p:cNvSpPr>
              <p:nvPr/>
            </p:nvSpPr>
            <p:spPr bwMode="auto">
              <a:xfrm>
                <a:off x="2064" y="240"/>
                <a:ext cx="384" cy="9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34578" name="Rectangle 18"/>
              <p:cNvSpPr>
                <a:spLocks noChangeArrowheads="1"/>
              </p:cNvSpPr>
              <p:nvPr/>
            </p:nvSpPr>
            <p:spPr bwMode="auto">
              <a:xfrm>
                <a:off x="528" y="-336"/>
                <a:ext cx="384" cy="9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34579" name="Rectangle 19"/>
              <p:cNvSpPr>
                <a:spLocks noChangeArrowheads="1"/>
              </p:cNvSpPr>
              <p:nvPr/>
            </p:nvSpPr>
            <p:spPr bwMode="auto">
              <a:xfrm>
                <a:off x="528" y="-192"/>
                <a:ext cx="384" cy="9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34580" name="Line 20"/>
              <p:cNvSpPr>
                <a:spLocks noChangeShapeType="1"/>
              </p:cNvSpPr>
              <p:nvPr/>
            </p:nvSpPr>
            <p:spPr bwMode="auto">
              <a:xfrm>
                <a:off x="1104" y="-384"/>
                <a:ext cx="240" cy="1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34581" name="Line 21"/>
              <p:cNvSpPr>
                <a:spLocks noChangeShapeType="1"/>
              </p:cNvSpPr>
              <p:nvPr/>
            </p:nvSpPr>
            <p:spPr bwMode="auto">
              <a:xfrm flipV="1">
                <a:off x="1152" y="-624"/>
                <a:ext cx="384" cy="1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34582" name="Line 22"/>
              <p:cNvSpPr>
                <a:spLocks noChangeShapeType="1"/>
              </p:cNvSpPr>
              <p:nvPr/>
            </p:nvSpPr>
            <p:spPr bwMode="auto">
              <a:xfrm flipH="1">
                <a:off x="1392" y="0"/>
                <a:ext cx="0" cy="1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34583" name="Line 23"/>
              <p:cNvSpPr>
                <a:spLocks noChangeShapeType="1"/>
              </p:cNvSpPr>
              <p:nvPr/>
            </p:nvSpPr>
            <p:spPr bwMode="auto">
              <a:xfrm>
                <a:off x="1488" y="-96"/>
                <a:ext cx="384" cy="9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34584" name="Oval 24"/>
              <p:cNvSpPr>
                <a:spLocks noChangeArrowheads="1"/>
              </p:cNvSpPr>
              <p:nvPr/>
            </p:nvSpPr>
            <p:spPr bwMode="auto">
              <a:xfrm>
                <a:off x="960" y="-528"/>
                <a:ext cx="192" cy="192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34585" name="Line 25"/>
              <p:cNvSpPr>
                <a:spLocks noChangeShapeType="1"/>
              </p:cNvSpPr>
              <p:nvPr/>
            </p:nvSpPr>
            <p:spPr bwMode="auto">
              <a:xfrm flipH="1">
                <a:off x="1440" y="-528"/>
                <a:ext cx="192" cy="3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34586" name="Line 26"/>
              <p:cNvSpPr>
                <a:spLocks noChangeShapeType="1"/>
              </p:cNvSpPr>
              <p:nvPr/>
            </p:nvSpPr>
            <p:spPr bwMode="auto">
              <a:xfrm flipV="1">
                <a:off x="1488" y="48"/>
                <a:ext cx="384" cy="1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834587" name="Group 27"/>
              <p:cNvGrpSpPr>
                <a:grpSpLocks/>
              </p:cNvGrpSpPr>
              <p:nvPr/>
            </p:nvGrpSpPr>
            <p:grpSpPr bwMode="auto">
              <a:xfrm>
                <a:off x="912" y="-336"/>
                <a:ext cx="96" cy="192"/>
                <a:chOff x="912" y="-336"/>
                <a:chExt cx="96" cy="192"/>
              </a:xfrm>
            </p:grpSpPr>
            <p:sp>
              <p:nvSpPr>
                <p:cNvPr id="834588" name="Line 28"/>
                <p:cNvSpPr>
                  <a:spLocks noChangeShapeType="1"/>
                </p:cNvSpPr>
                <p:nvPr/>
              </p:nvSpPr>
              <p:spPr bwMode="auto">
                <a:xfrm>
                  <a:off x="1008" y="-336"/>
                  <a:ext cx="0" cy="19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34589" name="Line 29"/>
                <p:cNvSpPr>
                  <a:spLocks noChangeShapeType="1"/>
                </p:cNvSpPr>
                <p:nvPr/>
              </p:nvSpPr>
              <p:spPr bwMode="auto">
                <a:xfrm flipH="1">
                  <a:off x="912" y="-144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34590" name="Line 30"/>
                <p:cNvSpPr>
                  <a:spLocks noChangeShapeType="1"/>
                </p:cNvSpPr>
                <p:nvPr/>
              </p:nvSpPr>
              <p:spPr bwMode="auto">
                <a:xfrm flipH="1">
                  <a:off x="912" y="-288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834591" name="Group 31"/>
              <p:cNvGrpSpPr>
                <a:grpSpLocks/>
              </p:cNvGrpSpPr>
              <p:nvPr/>
            </p:nvGrpSpPr>
            <p:grpSpPr bwMode="auto">
              <a:xfrm flipH="1">
                <a:off x="1968" y="96"/>
                <a:ext cx="96" cy="192"/>
                <a:chOff x="912" y="-336"/>
                <a:chExt cx="96" cy="192"/>
              </a:xfrm>
            </p:grpSpPr>
            <p:sp>
              <p:nvSpPr>
                <p:cNvPr id="834592" name="Line 32"/>
                <p:cNvSpPr>
                  <a:spLocks noChangeShapeType="1"/>
                </p:cNvSpPr>
                <p:nvPr/>
              </p:nvSpPr>
              <p:spPr bwMode="auto">
                <a:xfrm>
                  <a:off x="1008" y="-336"/>
                  <a:ext cx="0" cy="19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34593" name="Line 33"/>
                <p:cNvSpPr>
                  <a:spLocks noChangeShapeType="1"/>
                </p:cNvSpPr>
                <p:nvPr/>
              </p:nvSpPr>
              <p:spPr bwMode="auto">
                <a:xfrm flipH="1">
                  <a:off x="912" y="-144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34594" name="Line 34"/>
                <p:cNvSpPr>
                  <a:spLocks noChangeShapeType="1"/>
                </p:cNvSpPr>
                <p:nvPr/>
              </p:nvSpPr>
              <p:spPr bwMode="auto">
                <a:xfrm flipH="1">
                  <a:off x="912" y="-288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834595" name="Group 35"/>
              <p:cNvGrpSpPr>
                <a:grpSpLocks/>
              </p:cNvGrpSpPr>
              <p:nvPr/>
            </p:nvGrpSpPr>
            <p:grpSpPr bwMode="auto">
              <a:xfrm flipH="1">
                <a:off x="1680" y="-528"/>
                <a:ext cx="96" cy="192"/>
                <a:chOff x="912" y="-336"/>
                <a:chExt cx="96" cy="192"/>
              </a:xfrm>
            </p:grpSpPr>
            <p:sp>
              <p:nvSpPr>
                <p:cNvPr id="834596" name="Line 36"/>
                <p:cNvSpPr>
                  <a:spLocks noChangeShapeType="1"/>
                </p:cNvSpPr>
                <p:nvPr/>
              </p:nvSpPr>
              <p:spPr bwMode="auto">
                <a:xfrm>
                  <a:off x="1008" y="-336"/>
                  <a:ext cx="0" cy="19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34597" name="Line 37"/>
                <p:cNvSpPr>
                  <a:spLocks noChangeShapeType="1"/>
                </p:cNvSpPr>
                <p:nvPr/>
              </p:nvSpPr>
              <p:spPr bwMode="auto">
                <a:xfrm flipH="1">
                  <a:off x="912" y="-144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34598" name="Line 38"/>
                <p:cNvSpPr>
                  <a:spLocks noChangeShapeType="1"/>
                </p:cNvSpPr>
                <p:nvPr/>
              </p:nvSpPr>
              <p:spPr bwMode="auto">
                <a:xfrm flipH="1">
                  <a:off x="912" y="-288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834599" name="Group 39"/>
              <p:cNvGrpSpPr>
                <a:grpSpLocks/>
              </p:cNvGrpSpPr>
              <p:nvPr/>
            </p:nvGrpSpPr>
            <p:grpSpPr bwMode="auto">
              <a:xfrm flipH="1">
                <a:off x="1680" y="-384"/>
                <a:ext cx="96" cy="192"/>
                <a:chOff x="912" y="-336"/>
                <a:chExt cx="96" cy="192"/>
              </a:xfrm>
            </p:grpSpPr>
            <p:sp>
              <p:nvSpPr>
                <p:cNvPr id="834600" name="Line 40"/>
                <p:cNvSpPr>
                  <a:spLocks noChangeShapeType="1"/>
                </p:cNvSpPr>
                <p:nvPr/>
              </p:nvSpPr>
              <p:spPr bwMode="auto">
                <a:xfrm>
                  <a:off x="1008" y="-336"/>
                  <a:ext cx="0" cy="19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34601" name="Line 41"/>
                <p:cNvSpPr>
                  <a:spLocks noChangeShapeType="1"/>
                </p:cNvSpPr>
                <p:nvPr/>
              </p:nvSpPr>
              <p:spPr bwMode="auto">
                <a:xfrm flipH="1">
                  <a:off x="912" y="-144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34602" name="Line 42"/>
                <p:cNvSpPr>
                  <a:spLocks noChangeShapeType="1"/>
                </p:cNvSpPr>
                <p:nvPr/>
              </p:nvSpPr>
              <p:spPr bwMode="auto">
                <a:xfrm flipH="1">
                  <a:off x="912" y="-288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834603" name="Line 43"/>
              <p:cNvSpPr>
                <a:spLocks noChangeShapeType="1"/>
              </p:cNvSpPr>
              <p:nvPr/>
            </p:nvSpPr>
            <p:spPr bwMode="auto">
              <a:xfrm flipH="1">
                <a:off x="1392" y="384"/>
                <a:ext cx="0" cy="4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34604" name="Line 44"/>
              <p:cNvSpPr>
                <a:spLocks noChangeShapeType="1"/>
              </p:cNvSpPr>
              <p:nvPr/>
            </p:nvSpPr>
            <p:spPr bwMode="auto">
              <a:xfrm>
                <a:off x="1392" y="432"/>
                <a:ext cx="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834605" name="Oval 45"/>
            <p:cNvSpPr>
              <a:spLocks noChangeArrowheads="1"/>
            </p:cNvSpPr>
            <p:nvPr/>
          </p:nvSpPr>
          <p:spPr bwMode="auto">
            <a:xfrm>
              <a:off x="1834" y="2371"/>
              <a:ext cx="86" cy="77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4606" name="Oval 46"/>
            <p:cNvSpPr>
              <a:spLocks noChangeArrowheads="1"/>
            </p:cNvSpPr>
            <p:nvPr/>
          </p:nvSpPr>
          <p:spPr bwMode="auto">
            <a:xfrm>
              <a:off x="1824" y="2179"/>
              <a:ext cx="86" cy="77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4607" name="Oval 47"/>
            <p:cNvSpPr>
              <a:spLocks noChangeArrowheads="1"/>
            </p:cNvSpPr>
            <p:nvPr/>
          </p:nvSpPr>
          <p:spPr bwMode="auto">
            <a:xfrm>
              <a:off x="2093" y="2410"/>
              <a:ext cx="86" cy="76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4608" name="Oval 48"/>
            <p:cNvSpPr>
              <a:spLocks noChangeArrowheads="1"/>
            </p:cNvSpPr>
            <p:nvPr/>
          </p:nvSpPr>
          <p:spPr bwMode="auto">
            <a:xfrm>
              <a:off x="1834" y="2525"/>
              <a:ext cx="86" cy="77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4609" name="Rectangle 49"/>
            <p:cNvSpPr>
              <a:spLocks noChangeArrowheads="1"/>
            </p:cNvSpPr>
            <p:nvPr/>
          </p:nvSpPr>
          <p:spPr bwMode="auto">
            <a:xfrm>
              <a:off x="2179" y="2486"/>
              <a:ext cx="173" cy="3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4610" name="Rectangle 50"/>
            <p:cNvSpPr>
              <a:spLocks noChangeArrowheads="1"/>
            </p:cNvSpPr>
            <p:nvPr/>
          </p:nvSpPr>
          <p:spPr bwMode="auto">
            <a:xfrm>
              <a:off x="1920" y="2602"/>
              <a:ext cx="173" cy="3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4611" name="Rectangle 51"/>
            <p:cNvSpPr>
              <a:spLocks noChangeArrowheads="1"/>
            </p:cNvSpPr>
            <p:nvPr/>
          </p:nvSpPr>
          <p:spPr bwMode="auto">
            <a:xfrm>
              <a:off x="2179" y="2544"/>
              <a:ext cx="173" cy="3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4612" name="Rectangle 52"/>
            <p:cNvSpPr>
              <a:spLocks noChangeArrowheads="1"/>
            </p:cNvSpPr>
            <p:nvPr/>
          </p:nvSpPr>
          <p:spPr bwMode="auto">
            <a:xfrm>
              <a:off x="1488" y="2314"/>
              <a:ext cx="173" cy="3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4613" name="Rectangle 53"/>
            <p:cNvSpPr>
              <a:spLocks noChangeArrowheads="1"/>
            </p:cNvSpPr>
            <p:nvPr/>
          </p:nvSpPr>
          <p:spPr bwMode="auto">
            <a:xfrm>
              <a:off x="1488" y="2371"/>
              <a:ext cx="173" cy="3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4614" name="Line 54"/>
            <p:cNvSpPr>
              <a:spLocks noChangeShapeType="1"/>
            </p:cNvSpPr>
            <p:nvPr/>
          </p:nvSpPr>
          <p:spPr bwMode="auto">
            <a:xfrm>
              <a:off x="1747" y="2294"/>
              <a:ext cx="108" cy="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34615" name="Line 55"/>
            <p:cNvSpPr>
              <a:spLocks noChangeShapeType="1"/>
            </p:cNvSpPr>
            <p:nvPr/>
          </p:nvSpPr>
          <p:spPr bwMode="auto">
            <a:xfrm flipV="1">
              <a:off x="1769" y="2208"/>
              <a:ext cx="55" cy="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34616" name="Line 56"/>
            <p:cNvSpPr>
              <a:spLocks noChangeShapeType="1"/>
            </p:cNvSpPr>
            <p:nvPr/>
          </p:nvSpPr>
          <p:spPr bwMode="auto">
            <a:xfrm flipH="1">
              <a:off x="1877" y="2448"/>
              <a:ext cx="0" cy="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34617" name="Line 57"/>
            <p:cNvSpPr>
              <a:spLocks noChangeShapeType="1"/>
            </p:cNvSpPr>
            <p:nvPr/>
          </p:nvSpPr>
          <p:spPr bwMode="auto">
            <a:xfrm>
              <a:off x="1920" y="2410"/>
              <a:ext cx="173" cy="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34618" name="Oval 58"/>
            <p:cNvSpPr>
              <a:spLocks noChangeArrowheads="1"/>
            </p:cNvSpPr>
            <p:nvPr/>
          </p:nvSpPr>
          <p:spPr bwMode="auto">
            <a:xfrm>
              <a:off x="1682" y="2237"/>
              <a:ext cx="87" cy="77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4619" name="Line 59"/>
            <p:cNvSpPr>
              <a:spLocks noChangeShapeType="1"/>
            </p:cNvSpPr>
            <p:nvPr/>
          </p:nvSpPr>
          <p:spPr bwMode="auto">
            <a:xfrm flipH="1">
              <a:off x="1898" y="2208"/>
              <a:ext cx="70" cy="1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34620" name="Line 60"/>
            <p:cNvSpPr>
              <a:spLocks noChangeShapeType="1"/>
            </p:cNvSpPr>
            <p:nvPr/>
          </p:nvSpPr>
          <p:spPr bwMode="auto">
            <a:xfrm flipV="1">
              <a:off x="1920" y="2467"/>
              <a:ext cx="173" cy="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834621" name="Group 61"/>
            <p:cNvGrpSpPr>
              <a:grpSpLocks/>
            </p:cNvGrpSpPr>
            <p:nvPr/>
          </p:nvGrpSpPr>
          <p:grpSpPr bwMode="auto">
            <a:xfrm>
              <a:off x="1661" y="2314"/>
              <a:ext cx="43" cy="76"/>
              <a:chOff x="912" y="-336"/>
              <a:chExt cx="96" cy="192"/>
            </a:xfrm>
          </p:grpSpPr>
          <p:sp>
            <p:nvSpPr>
              <p:cNvPr id="834622" name="Line 62"/>
              <p:cNvSpPr>
                <a:spLocks noChangeShapeType="1"/>
              </p:cNvSpPr>
              <p:nvPr/>
            </p:nvSpPr>
            <p:spPr bwMode="auto">
              <a:xfrm>
                <a:off x="1008" y="-336"/>
                <a:ext cx="0" cy="1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34623" name="Line 63"/>
              <p:cNvSpPr>
                <a:spLocks noChangeShapeType="1"/>
              </p:cNvSpPr>
              <p:nvPr/>
            </p:nvSpPr>
            <p:spPr bwMode="auto">
              <a:xfrm flipH="1">
                <a:off x="912" y="-144"/>
                <a:ext cx="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34624" name="Line 64"/>
              <p:cNvSpPr>
                <a:spLocks noChangeShapeType="1"/>
              </p:cNvSpPr>
              <p:nvPr/>
            </p:nvSpPr>
            <p:spPr bwMode="auto">
              <a:xfrm flipH="1">
                <a:off x="912" y="-288"/>
                <a:ext cx="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834625" name="Group 65"/>
            <p:cNvGrpSpPr>
              <a:grpSpLocks/>
            </p:cNvGrpSpPr>
            <p:nvPr/>
          </p:nvGrpSpPr>
          <p:grpSpPr bwMode="auto">
            <a:xfrm flipH="1">
              <a:off x="2136" y="2486"/>
              <a:ext cx="43" cy="77"/>
              <a:chOff x="912" y="-336"/>
              <a:chExt cx="96" cy="192"/>
            </a:xfrm>
          </p:grpSpPr>
          <p:sp>
            <p:nvSpPr>
              <p:cNvPr id="834626" name="Line 66"/>
              <p:cNvSpPr>
                <a:spLocks noChangeShapeType="1"/>
              </p:cNvSpPr>
              <p:nvPr/>
            </p:nvSpPr>
            <p:spPr bwMode="auto">
              <a:xfrm>
                <a:off x="1008" y="-336"/>
                <a:ext cx="0" cy="1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34627" name="Line 67"/>
              <p:cNvSpPr>
                <a:spLocks noChangeShapeType="1"/>
              </p:cNvSpPr>
              <p:nvPr/>
            </p:nvSpPr>
            <p:spPr bwMode="auto">
              <a:xfrm flipH="1">
                <a:off x="912" y="-144"/>
                <a:ext cx="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34628" name="Line 68"/>
              <p:cNvSpPr>
                <a:spLocks noChangeShapeType="1"/>
              </p:cNvSpPr>
              <p:nvPr/>
            </p:nvSpPr>
            <p:spPr bwMode="auto">
              <a:xfrm flipH="1">
                <a:off x="912" y="-288"/>
                <a:ext cx="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834629" name="Line 69"/>
            <p:cNvSpPr>
              <a:spLocks noChangeShapeType="1"/>
            </p:cNvSpPr>
            <p:nvPr/>
          </p:nvSpPr>
          <p:spPr bwMode="auto">
            <a:xfrm flipH="1">
              <a:off x="1877" y="2602"/>
              <a:ext cx="0" cy="1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34630" name="Line 70"/>
            <p:cNvSpPr>
              <a:spLocks noChangeShapeType="1"/>
            </p:cNvSpPr>
            <p:nvPr/>
          </p:nvSpPr>
          <p:spPr bwMode="auto">
            <a:xfrm>
              <a:off x="1877" y="2621"/>
              <a:ext cx="4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34631" name="Group 71"/>
          <p:cNvGrpSpPr>
            <a:grpSpLocks/>
          </p:cNvGrpSpPr>
          <p:nvPr/>
        </p:nvGrpSpPr>
        <p:grpSpPr bwMode="auto">
          <a:xfrm>
            <a:off x="5580063" y="2927350"/>
            <a:ext cx="1295400" cy="936625"/>
            <a:chOff x="1488" y="1776"/>
            <a:chExt cx="960" cy="864"/>
          </a:xfrm>
        </p:grpSpPr>
        <p:grpSp>
          <p:nvGrpSpPr>
            <p:cNvPr id="834632" name="Group 72"/>
            <p:cNvGrpSpPr>
              <a:grpSpLocks/>
            </p:cNvGrpSpPr>
            <p:nvPr/>
          </p:nvGrpSpPr>
          <p:grpSpPr bwMode="auto">
            <a:xfrm>
              <a:off x="1584" y="1776"/>
              <a:ext cx="864" cy="480"/>
              <a:chOff x="528" y="-720"/>
              <a:chExt cx="1920" cy="1200"/>
            </a:xfrm>
          </p:grpSpPr>
          <p:sp>
            <p:nvSpPr>
              <p:cNvPr id="834633" name="Oval 73"/>
              <p:cNvSpPr>
                <a:spLocks noChangeArrowheads="1"/>
              </p:cNvSpPr>
              <p:nvPr/>
            </p:nvSpPr>
            <p:spPr bwMode="auto">
              <a:xfrm>
                <a:off x="1296" y="-192"/>
                <a:ext cx="192" cy="192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34634" name="Oval 74"/>
              <p:cNvSpPr>
                <a:spLocks noChangeArrowheads="1"/>
              </p:cNvSpPr>
              <p:nvPr/>
            </p:nvSpPr>
            <p:spPr bwMode="auto">
              <a:xfrm>
                <a:off x="1536" y="-720"/>
                <a:ext cx="192" cy="192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34635" name="Oval 75"/>
              <p:cNvSpPr>
                <a:spLocks noChangeArrowheads="1"/>
              </p:cNvSpPr>
              <p:nvPr/>
            </p:nvSpPr>
            <p:spPr bwMode="auto">
              <a:xfrm>
                <a:off x="1872" y="-96"/>
                <a:ext cx="192" cy="192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34636" name="Oval 76"/>
              <p:cNvSpPr>
                <a:spLocks noChangeArrowheads="1"/>
              </p:cNvSpPr>
              <p:nvPr/>
            </p:nvSpPr>
            <p:spPr bwMode="auto">
              <a:xfrm>
                <a:off x="1296" y="192"/>
                <a:ext cx="192" cy="192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34637" name="Rectangle 77"/>
              <p:cNvSpPr>
                <a:spLocks noChangeArrowheads="1"/>
              </p:cNvSpPr>
              <p:nvPr/>
            </p:nvSpPr>
            <p:spPr bwMode="auto">
              <a:xfrm>
                <a:off x="1776" y="-384"/>
                <a:ext cx="384" cy="9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34638" name="Rectangle 78"/>
              <p:cNvSpPr>
                <a:spLocks noChangeArrowheads="1"/>
              </p:cNvSpPr>
              <p:nvPr/>
            </p:nvSpPr>
            <p:spPr bwMode="auto">
              <a:xfrm>
                <a:off x="1776" y="-528"/>
                <a:ext cx="384" cy="9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34639" name="Rectangle 79"/>
              <p:cNvSpPr>
                <a:spLocks noChangeArrowheads="1"/>
              </p:cNvSpPr>
              <p:nvPr/>
            </p:nvSpPr>
            <p:spPr bwMode="auto">
              <a:xfrm>
                <a:off x="1776" y="-240"/>
                <a:ext cx="384" cy="9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34640" name="Rectangle 80"/>
              <p:cNvSpPr>
                <a:spLocks noChangeArrowheads="1"/>
              </p:cNvSpPr>
              <p:nvPr/>
            </p:nvSpPr>
            <p:spPr bwMode="auto">
              <a:xfrm>
                <a:off x="2064" y="96"/>
                <a:ext cx="384" cy="9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34641" name="Rectangle 81"/>
              <p:cNvSpPr>
                <a:spLocks noChangeArrowheads="1"/>
              </p:cNvSpPr>
              <p:nvPr/>
            </p:nvSpPr>
            <p:spPr bwMode="auto">
              <a:xfrm>
                <a:off x="1488" y="384"/>
                <a:ext cx="384" cy="9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34642" name="Rectangle 82"/>
              <p:cNvSpPr>
                <a:spLocks noChangeArrowheads="1"/>
              </p:cNvSpPr>
              <p:nvPr/>
            </p:nvSpPr>
            <p:spPr bwMode="auto">
              <a:xfrm>
                <a:off x="2064" y="240"/>
                <a:ext cx="384" cy="9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34643" name="Rectangle 83"/>
              <p:cNvSpPr>
                <a:spLocks noChangeArrowheads="1"/>
              </p:cNvSpPr>
              <p:nvPr/>
            </p:nvSpPr>
            <p:spPr bwMode="auto">
              <a:xfrm>
                <a:off x="528" y="-336"/>
                <a:ext cx="384" cy="9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34644" name="Rectangle 84"/>
              <p:cNvSpPr>
                <a:spLocks noChangeArrowheads="1"/>
              </p:cNvSpPr>
              <p:nvPr/>
            </p:nvSpPr>
            <p:spPr bwMode="auto">
              <a:xfrm>
                <a:off x="528" y="-192"/>
                <a:ext cx="384" cy="9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34645" name="Line 85"/>
              <p:cNvSpPr>
                <a:spLocks noChangeShapeType="1"/>
              </p:cNvSpPr>
              <p:nvPr/>
            </p:nvSpPr>
            <p:spPr bwMode="auto">
              <a:xfrm>
                <a:off x="1104" y="-384"/>
                <a:ext cx="240" cy="1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34646" name="Line 86"/>
              <p:cNvSpPr>
                <a:spLocks noChangeShapeType="1"/>
              </p:cNvSpPr>
              <p:nvPr/>
            </p:nvSpPr>
            <p:spPr bwMode="auto">
              <a:xfrm flipV="1">
                <a:off x="1152" y="-624"/>
                <a:ext cx="384" cy="1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34647" name="Line 87"/>
              <p:cNvSpPr>
                <a:spLocks noChangeShapeType="1"/>
              </p:cNvSpPr>
              <p:nvPr/>
            </p:nvSpPr>
            <p:spPr bwMode="auto">
              <a:xfrm flipH="1">
                <a:off x="1392" y="0"/>
                <a:ext cx="0" cy="1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34648" name="Line 88"/>
              <p:cNvSpPr>
                <a:spLocks noChangeShapeType="1"/>
              </p:cNvSpPr>
              <p:nvPr/>
            </p:nvSpPr>
            <p:spPr bwMode="auto">
              <a:xfrm>
                <a:off x="1488" y="-96"/>
                <a:ext cx="384" cy="9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34649" name="Oval 89"/>
              <p:cNvSpPr>
                <a:spLocks noChangeArrowheads="1"/>
              </p:cNvSpPr>
              <p:nvPr/>
            </p:nvSpPr>
            <p:spPr bwMode="auto">
              <a:xfrm>
                <a:off x="960" y="-528"/>
                <a:ext cx="192" cy="192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34650" name="Line 90"/>
              <p:cNvSpPr>
                <a:spLocks noChangeShapeType="1"/>
              </p:cNvSpPr>
              <p:nvPr/>
            </p:nvSpPr>
            <p:spPr bwMode="auto">
              <a:xfrm flipH="1">
                <a:off x="1440" y="-528"/>
                <a:ext cx="192" cy="3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34651" name="Line 91"/>
              <p:cNvSpPr>
                <a:spLocks noChangeShapeType="1"/>
              </p:cNvSpPr>
              <p:nvPr/>
            </p:nvSpPr>
            <p:spPr bwMode="auto">
              <a:xfrm flipV="1">
                <a:off x="1488" y="48"/>
                <a:ext cx="384" cy="1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834652" name="Group 92"/>
              <p:cNvGrpSpPr>
                <a:grpSpLocks/>
              </p:cNvGrpSpPr>
              <p:nvPr/>
            </p:nvGrpSpPr>
            <p:grpSpPr bwMode="auto">
              <a:xfrm>
                <a:off x="912" y="-336"/>
                <a:ext cx="96" cy="192"/>
                <a:chOff x="912" y="-336"/>
                <a:chExt cx="96" cy="192"/>
              </a:xfrm>
            </p:grpSpPr>
            <p:sp>
              <p:nvSpPr>
                <p:cNvPr id="834653" name="Line 93"/>
                <p:cNvSpPr>
                  <a:spLocks noChangeShapeType="1"/>
                </p:cNvSpPr>
                <p:nvPr/>
              </p:nvSpPr>
              <p:spPr bwMode="auto">
                <a:xfrm>
                  <a:off x="1008" y="-336"/>
                  <a:ext cx="0" cy="19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34654" name="Line 94"/>
                <p:cNvSpPr>
                  <a:spLocks noChangeShapeType="1"/>
                </p:cNvSpPr>
                <p:nvPr/>
              </p:nvSpPr>
              <p:spPr bwMode="auto">
                <a:xfrm flipH="1">
                  <a:off x="912" y="-144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34655" name="Line 95"/>
                <p:cNvSpPr>
                  <a:spLocks noChangeShapeType="1"/>
                </p:cNvSpPr>
                <p:nvPr/>
              </p:nvSpPr>
              <p:spPr bwMode="auto">
                <a:xfrm flipH="1">
                  <a:off x="912" y="-288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834656" name="Group 96"/>
              <p:cNvGrpSpPr>
                <a:grpSpLocks/>
              </p:cNvGrpSpPr>
              <p:nvPr/>
            </p:nvGrpSpPr>
            <p:grpSpPr bwMode="auto">
              <a:xfrm flipH="1">
                <a:off x="1968" y="96"/>
                <a:ext cx="96" cy="192"/>
                <a:chOff x="912" y="-336"/>
                <a:chExt cx="96" cy="192"/>
              </a:xfrm>
            </p:grpSpPr>
            <p:sp>
              <p:nvSpPr>
                <p:cNvPr id="834657" name="Line 97"/>
                <p:cNvSpPr>
                  <a:spLocks noChangeShapeType="1"/>
                </p:cNvSpPr>
                <p:nvPr/>
              </p:nvSpPr>
              <p:spPr bwMode="auto">
                <a:xfrm>
                  <a:off x="1008" y="-336"/>
                  <a:ext cx="0" cy="19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34658" name="Line 98"/>
                <p:cNvSpPr>
                  <a:spLocks noChangeShapeType="1"/>
                </p:cNvSpPr>
                <p:nvPr/>
              </p:nvSpPr>
              <p:spPr bwMode="auto">
                <a:xfrm flipH="1">
                  <a:off x="912" y="-144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34659" name="Line 99"/>
                <p:cNvSpPr>
                  <a:spLocks noChangeShapeType="1"/>
                </p:cNvSpPr>
                <p:nvPr/>
              </p:nvSpPr>
              <p:spPr bwMode="auto">
                <a:xfrm flipH="1">
                  <a:off x="912" y="-288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834660" name="Group 100"/>
              <p:cNvGrpSpPr>
                <a:grpSpLocks/>
              </p:cNvGrpSpPr>
              <p:nvPr/>
            </p:nvGrpSpPr>
            <p:grpSpPr bwMode="auto">
              <a:xfrm flipH="1">
                <a:off x="1680" y="-528"/>
                <a:ext cx="96" cy="192"/>
                <a:chOff x="912" y="-336"/>
                <a:chExt cx="96" cy="192"/>
              </a:xfrm>
            </p:grpSpPr>
            <p:sp>
              <p:nvSpPr>
                <p:cNvPr id="834661" name="Line 101"/>
                <p:cNvSpPr>
                  <a:spLocks noChangeShapeType="1"/>
                </p:cNvSpPr>
                <p:nvPr/>
              </p:nvSpPr>
              <p:spPr bwMode="auto">
                <a:xfrm>
                  <a:off x="1008" y="-336"/>
                  <a:ext cx="0" cy="19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34662" name="Line 102"/>
                <p:cNvSpPr>
                  <a:spLocks noChangeShapeType="1"/>
                </p:cNvSpPr>
                <p:nvPr/>
              </p:nvSpPr>
              <p:spPr bwMode="auto">
                <a:xfrm flipH="1">
                  <a:off x="912" y="-144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34663" name="Line 103"/>
                <p:cNvSpPr>
                  <a:spLocks noChangeShapeType="1"/>
                </p:cNvSpPr>
                <p:nvPr/>
              </p:nvSpPr>
              <p:spPr bwMode="auto">
                <a:xfrm flipH="1">
                  <a:off x="912" y="-288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834664" name="Group 104"/>
              <p:cNvGrpSpPr>
                <a:grpSpLocks/>
              </p:cNvGrpSpPr>
              <p:nvPr/>
            </p:nvGrpSpPr>
            <p:grpSpPr bwMode="auto">
              <a:xfrm flipH="1">
                <a:off x="1680" y="-384"/>
                <a:ext cx="96" cy="192"/>
                <a:chOff x="912" y="-336"/>
                <a:chExt cx="96" cy="192"/>
              </a:xfrm>
            </p:grpSpPr>
            <p:sp>
              <p:nvSpPr>
                <p:cNvPr id="834665" name="Line 105"/>
                <p:cNvSpPr>
                  <a:spLocks noChangeShapeType="1"/>
                </p:cNvSpPr>
                <p:nvPr/>
              </p:nvSpPr>
              <p:spPr bwMode="auto">
                <a:xfrm>
                  <a:off x="1008" y="-336"/>
                  <a:ext cx="0" cy="19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34666" name="Line 106"/>
                <p:cNvSpPr>
                  <a:spLocks noChangeShapeType="1"/>
                </p:cNvSpPr>
                <p:nvPr/>
              </p:nvSpPr>
              <p:spPr bwMode="auto">
                <a:xfrm flipH="1">
                  <a:off x="912" y="-144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34667" name="Line 107"/>
                <p:cNvSpPr>
                  <a:spLocks noChangeShapeType="1"/>
                </p:cNvSpPr>
                <p:nvPr/>
              </p:nvSpPr>
              <p:spPr bwMode="auto">
                <a:xfrm flipH="1">
                  <a:off x="912" y="-288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834668" name="Line 108"/>
              <p:cNvSpPr>
                <a:spLocks noChangeShapeType="1"/>
              </p:cNvSpPr>
              <p:nvPr/>
            </p:nvSpPr>
            <p:spPr bwMode="auto">
              <a:xfrm flipH="1">
                <a:off x="1392" y="384"/>
                <a:ext cx="0" cy="4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34669" name="Line 109"/>
              <p:cNvSpPr>
                <a:spLocks noChangeShapeType="1"/>
              </p:cNvSpPr>
              <p:nvPr/>
            </p:nvSpPr>
            <p:spPr bwMode="auto">
              <a:xfrm>
                <a:off x="1392" y="432"/>
                <a:ext cx="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834670" name="Oval 110"/>
            <p:cNvSpPr>
              <a:spLocks noChangeArrowheads="1"/>
            </p:cNvSpPr>
            <p:nvPr/>
          </p:nvSpPr>
          <p:spPr bwMode="auto">
            <a:xfrm>
              <a:off x="1834" y="2371"/>
              <a:ext cx="86" cy="77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4671" name="Oval 111"/>
            <p:cNvSpPr>
              <a:spLocks noChangeArrowheads="1"/>
            </p:cNvSpPr>
            <p:nvPr/>
          </p:nvSpPr>
          <p:spPr bwMode="auto">
            <a:xfrm>
              <a:off x="1824" y="2179"/>
              <a:ext cx="86" cy="77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4672" name="Oval 112"/>
            <p:cNvSpPr>
              <a:spLocks noChangeArrowheads="1"/>
            </p:cNvSpPr>
            <p:nvPr/>
          </p:nvSpPr>
          <p:spPr bwMode="auto">
            <a:xfrm>
              <a:off x="2093" y="2410"/>
              <a:ext cx="86" cy="76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4673" name="Oval 113"/>
            <p:cNvSpPr>
              <a:spLocks noChangeArrowheads="1"/>
            </p:cNvSpPr>
            <p:nvPr/>
          </p:nvSpPr>
          <p:spPr bwMode="auto">
            <a:xfrm>
              <a:off x="1834" y="2525"/>
              <a:ext cx="86" cy="77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4674" name="Rectangle 114"/>
            <p:cNvSpPr>
              <a:spLocks noChangeArrowheads="1"/>
            </p:cNvSpPr>
            <p:nvPr/>
          </p:nvSpPr>
          <p:spPr bwMode="auto">
            <a:xfrm>
              <a:off x="2179" y="2486"/>
              <a:ext cx="173" cy="3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4675" name="Rectangle 115"/>
            <p:cNvSpPr>
              <a:spLocks noChangeArrowheads="1"/>
            </p:cNvSpPr>
            <p:nvPr/>
          </p:nvSpPr>
          <p:spPr bwMode="auto">
            <a:xfrm>
              <a:off x="1920" y="2602"/>
              <a:ext cx="173" cy="3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4676" name="Rectangle 116"/>
            <p:cNvSpPr>
              <a:spLocks noChangeArrowheads="1"/>
            </p:cNvSpPr>
            <p:nvPr/>
          </p:nvSpPr>
          <p:spPr bwMode="auto">
            <a:xfrm>
              <a:off x="2179" y="2544"/>
              <a:ext cx="173" cy="3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4677" name="Rectangle 117"/>
            <p:cNvSpPr>
              <a:spLocks noChangeArrowheads="1"/>
            </p:cNvSpPr>
            <p:nvPr/>
          </p:nvSpPr>
          <p:spPr bwMode="auto">
            <a:xfrm>
              <a:off x="1488" y="2314"/>
              <a:ext cx="173" cy="3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4678" name="Rectangle 118"/>
            <p:cNvSpPr>
              <a:spLocks noChangeArrowheads="1"/>
            </p:cNvSpPr>
            <p:nvPr/>
          </p:nvSpPr>
          <p:spPr bwMode="auto">
            <a:xfrm>
              <a:off x="1488" y="2371"/>
              <a:ext cx="173" cy="3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4679" name="Line 119"/>
            <p:cNvSpPr>
              <a:spLocks noChangeShapeType="1"/>
            </p:cNvSpPr>
            <p:nvPr/>
          </p:nvSpPr>
          <p:spPr bwMode="auto">
            <a:xfrm>
              <a:off x="1747" y="2294"/>
              <a:ext cx="108" cy="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34680" name="Line 120"/>
            <p:cNvSpPr>
              <a:spLocks noChangeShapeType="1"/>
            </p:cNvSpPr>
            <p:nvPr/>
          </p:nvSpPr>
          <p:spPr bwMode="auto">
            <a:xfrm flipV="1">
              <a:off x="1769" y="2208"/>
              <a:ext cx="55" cy="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34681" name="Line 121"/>
            <p:cNvSpPr>
              <a:spLocks noChangeShapeType="1"/>
            </p:cNvSpPr>
            <p:nvPr/>
          </p:nvSpPr>
          <p:spPr bwMode="auto">
            <a:xfrm flipH="1">
              <a:off x="1877" y="2448"/>
              <a:ext cx="0" cy="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34682" name="Line 122"/>
            <p:cNvSpPr>
              <a:spLocks noChangeShapeType="1"/>
            </p:cNvSpPr>
            <p:nvPr/>
          </p:nvSpPr>
          <p:spPr bwMode="auto">
            <a:xfrm>
              <a:off x="1920" y="2410"/>
              <a:ext cx="173" cy="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34683" name="Oval 123"/>
            <p:cNvSpPr>
              <a:spLocks noChangeArrowheads="1"/>
            </p:cNvSpPr>
            <p:nvPr/>
          </p:nvSpPr>
          <p:spPr bwMode="auto">
            <a:xfrm>
              <a:off x="1682" y="2237"/>
              <a:ext cx="87" cy="77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4684" name="Line 124"/>
            <p:cNvSpPr>
              <a:spLocks noChangeShapeType="1"/>
            </p:cNvSpPr>
            <p:nvPr/>
          </p:nvSpPr>
          <p:spPr bwMode="auto">
            <a:xfrm flipH="1">
              <a:off x="1898" y="2208"/>
              <a:ext cx="70" cy="1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34685" name="Line 125"/>
            <p:cNvSpPr>
              <a:spLocks noChangeShapeType="1"/>
            </p:cNvSpPr>
            <p:nvPr/>
          </p:nvSpPr>
          <p:spPr bwMode="auto">
            <a:xfrm flipV="1">
              <a:off x="1920" y="2467"/>
              <a:ext cx="173" cy="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834686" name="Group 126"/>
            <p:cNvGrpSpPr>
              <a:grpSpLocks/>
            </p:cNvGrpSpPr>
            <p:nvPr/>
          </p:nvGrpSpPr>
          <p:grpSpPr bwMode="auto">
            <a:xfrm>
              <a:off x="1661" y="2314"/>
              <a:ext cx="43" cy="76"/>
              <a:chOff x="912" y="-336"/>
              <a:chExt cx="96" cy="192"/>
            </a:xfrm>
          </p:grpSpPr>
          <p:sp>
            <p:nvSpPr>
              <p:cNvPr id="834687" name="Line 127"/>
              <p:cNvSpPr>
                <a:spLocks noChangeShapeType="1"/>
              </p:cNvSpPr>
              <p:nvPr/>
            </p:nvSpPr>
            <p:spPr bwMode="auto">
              <a:xfrm>
                <a:off x="1008" y="-336"/>
                <a:ext cx="0" cy="1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34688" name="Line 128"/>
              <p:cNvSpPr>
                <a:spLocks noChangeShapeType="1"/>
              </p:cNvSpPr>
              <p:nvPr/>
            </p:nvSpPr>
            <p:spPr bwMode="auto">
              <a:xfrm flipH="1">
                <a:off x="912" y="-144"/>
                <a:ext cx="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34689" name="Line 129"/>
              <p:cNvSpPr>
                <a:spLocks noChangeShapeType="1"/>
              </p:cNvSpPr>
              <p:nvPr/>
            </p:nvSpPr>
            <p:spPr bwMode="auto">
              <a:xfrm flipH="1">
                <a:off x="912" y="-288"/>
                <a:ext cx="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834690" name="Group 130"/>
            <p:cNvGrpSpPr>
              <a:grpSpLocks/>
            </p:cNvGrpSpPr>
            <p:nvPr/>
          </p:nvGrpSpPr>
          <p:grpSpPr bwMode="auto">
            <a:xfrm flipH="1">
              <a:off x="2136" y="2486"/>
              <a:ext cx="43" cy="77"/>
              <a:chOff x="912" y="-336"/>
              <a:chExt cx="96" cy="192"/>
            </a:xfrm>
          </p:grpSpPr>
          <p:sp>
            <p:nvSpPr>
              <p:cNvPr id="834691" name="Line 131"/>
              <p:cNvSpPr>
                <a:spLocks noChangeShapeType="1"/>
              </p:cNvSpPr>
              <p:nvPr/>
            </p:nvSpPr>
            <p:spPr bwMode="auto">
              <a:xfrm>
                <a:off x="1008" y="-336"/>
                <a:ext cx="0" cy="1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34692" name="Line 132"/>
              <p:cNvSpPr>
                <a:spLocks noChangeShapeType="1"/>
              </p:cNvSpPr>
              <p:nvPr/>
            </p:nvSpPr>
            <p:spPr bwMode="auto">
              <a:xfrm flipH="1">
                <a:off x="912" y="-144"/>
                <a:ext cx="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34693" name="Line 133"/>
              <p:cNvSpPr>
                <a:spLocks noChangeShapeType="1"/>
              </p:cNvSpPr>
              <p:nvPr/>
            </p:nvSpPr>
            <p:spPr bwMode="auto">
              <a:xfrm flipH="1">
                <a:off x="912" y="-288"/>
                <a:ext cx="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834694" name="Line 134"/>
            <p:cNvSpPr>
              <a:spLocks noChangeShapeType="1"/>
            </p:cNvSpPr>
            <p:nvPr/>
          </p:nvSpPr>
          <p:spPr bwMode="auto">
            <a:xfrm flipH="1">
              <a:off x="1877" y="2602"/>
              <a:ext cx="0" cy="1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34695" name="Line 135"/>
            <p:cNvSpPr>
              <a:spLocks noChangeShapeType="1"/>
            </p:cNvSpPr>
            <p:nvPr/>
          </p:nvSpPr>
          <p:spPr bwMode="auto">
            <a:xfrm>
              <a:off x="1877" y="2621"/>
              <a:ext cx="4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34696" name="Group 136"/>
          <p:cNvGrpSpPr>
            <a:grpSpLocks/>
          </p:cNvGrpSpPr>
          <p:nvPr/>
        </p:nvGrpSpPr>
        <p:grpSpPr bwMode="auto">
          <a:xfrm>
            <a:off x="1835150" y="2998788"/>
            <a:ext cx="1223963" cy="936625"/>
            <a:chOff x="1488" y="1776"/>
            <a:chExt cx="960" cy="864"/>
          </a:xfrm>
        </p:grpSpPr>
        <p:grpSp>
          <p:nvGrpSpPr>
            <p:cNvPr id="834697" name="Group 137"/>
            <p:cNvGrpSpPr>
              <a:grpSpLocks/>
            </p:cNvGrpSpPr>
            <p:nvPr/>
          </p:nvGrpSpPr>
          <p:grpSpPr bwMode="auto">
            <a:xfrm>
              <a:off x="1584" y="1776"/>
              <a:ext cx="864" cy="480"/>
              <a:chOff x="528" y="-720"/>
              <a:chExt cx="1920" cy="1200"/>
            </a:xfrm>
          </p:grpSpPr>
          <p:sp>
            <p:nvSpPr>
              <p:cNvPr id="834698" name="Oval 138"/>
              <p:cNvSpPr>
                <a:spLocks noChangeArrowheads="1"/>
              </p:cNvSpPr>
              <p:nvPr/>
            </p:nvSpPr>
            <p:spPr bwMode="auto">
              <a:xfrm>
                <a:off x="1296" y="-192"/>
                <a:ext cx="192" cy="192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34699" name="Oval 139"/>
              <p:cNvSpPr>
                <a:spLocks noChangeArrowheads="1"/>
              </p:cNvSpPr>
              <p:nvPr/>
            </p:nvSpPr>
            <p:spPr bwMode="auto">
              <a:xfrm>
                <a:off x="1536" y="-720"/>
                <a:ext cx="192" cy="192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34700" name="Oval 140"/>
              <p:cNvSpPr>
                <a:spLocks noChangeArrowheads="1"/>
              </p:cNvSpPr>
              <p:nvPr/>
            </p:nvSpPr>
            <p:spPr bwMode="auto">
              <a:xfrm>
                <a:off x="1872" y="-96"/>
                <a:ext cx="192" cy="192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34701" name="Oval 141"/>
              <p:cNvSpPr>
                <a:spLocks noChangeArrowheads="1"/>
              </p:cNvSpPr>
              <p:nvPr/>
            </p:nvSpPr>
            <p:spPr bwMode="auto">
              <a:xfrm>
                <a:off x="1296" y="192"/>
                <a:ext cx="192" cy="192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34702" name="Rectangle 142"/>
              <p:cNvSpPr>
                <a:spLocks noChangeArrowheads="1"/>
              </p:cNvSpPr>
              <p:nvPr/>
            </p:nvSpPr>
            <p:spPr bwMode="auto">
              <a:xfrm>
                <a:off x="1776" y="-384"/>
                <a:ext cx="384" cy="9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34703" name="Rectangle 143"/>
              <p:cNvSpPr>
                <a:spLocks noChangeArrowheads="1"/>
              </p:cNvSpPr>
              <p:nvPr/>
            </p:nvSpPr>
            <p:spPr bwMode="auto">
              <a:xfrm>
                <a:off x="1776" y="-528"/>
                <a:ext cx="384" cy="9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34704" name="Rectangle 144"/>
              <p:cNvSpPr>
                <a:spLocks noChangeArrowheads="1"/>
              </p:cNvSpPr>
              <p:nvPr/>
            </p:nvSpPr>
            <p:spPr bwMode="auto">
              <a:xfrm>
                <a:off x="1776" y="-240"/>
                <a:ext cx="384" cy="9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34705" name="Rectangle 145"/>
              <p:cNvSpPr>
                <a:spLocks noChangeArrowheads="1"/>
              </p:cNvSpPr>
              <p:nvPr/>
            </p:nvSpPr>
            <p:spPr bwMode="auto">
              <a:xfrm>
                <a:off x="2064" y="96"/>
                <a:ext cx="384" cy="9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34706" name="Rectangle 146"/>
              <p:cNvSpPr>
                <a:spLocks noChangeArrowheads="1"/>
              </p:cNvSpPr>
              <p:nvPr/>
            </p:nvSpPr>
            <p:spPr bwMode="auto">
              <a:xfrm>
                <a:off x="1488" y="384"/>
                <a:ext cx="384" cy="9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34707" name="Rectangle 147"/>
              <p:cNvSpPr>
                <a:spLocks noChangeArrowheads="1"/>
              </p:cNvSpPr>
              <p:nvPr/>
            </p:nvSpPr>
            <p:spPr bwMode="auto">
              <a:xfrm>
                <a:off x="2064" y="240"/>
                <a:ext cx="384" cy="9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34708" name="Rectangle 148"/>
              <p:cNvSpPr>
                <a:spLocks noChangeArrowheads="1"/>
              </p:cNvSpPr>
              <p:nvPr/>
            </p:nvSpPr>
            <p:spPr bwMode="auto">
              <a:xfrm>
                <a:off x="528" y="-336"/>
                <a:ext cx="384" cy="9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34709" name="Rectangle 149"/>
              <p:cNvSpPr>
                <a:spLocks noChangeArrowheads="1"/>
              </p:cNvSpPr>
              <p:nvPr/>
            </p:nvSpPr>
            <p:spPr bwMode="auto">
              <a:xfrm>
                <a:off x="528" y="-192"/>
                <a:ext cx="384" cy="9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34710" name="Line 150"/>
              <p:cNvSpPr>
                <a:spLocks noChangeShapeType="1"/>
              </p:cNvSpPr>
              <p:nvPr/>
            </p:nvSpPr>
            <p:spPr bwMode="auto">
              <a:xfrm>
                <a:off x="1104" y="-384"/>
                <a:ext cx="240" cy="1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34711" name="Line 151"/>
              <p:cNvSpPr>
                <a:spLocks noChangeShapeType="1"/>
              </p:cNvSpPr>
              <p:nvPr/>
            </p:nvSpPr>
            <p:spPr bwMode="auto">
              <a:xfrm flipV="1">
                <a:off x="1152" y="-624"/>
                <a:ext cx="384" cy="1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34712" name="Line 152"/>
              <p:cNvSpPr>
                <a:spLocks noChangeShapeType="1"/>
              </p:cNvSpPr>
              <p:nvPr/>
            </p:nvSpPr>
            <p:spPr bwMode="auto">
              <a:xfrm flipH="1">
                <a:off x="1392" y="0"/>
                <a:ext cx="0" cy="1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34713" name="Line 153"/>
              <p:cNvSpPr>
                <a:spLocks noChangeShapeType="1"/>
              </p:cNvSpPr>
              <p:nvPr/>
            </p:nvSpPr>
            <p:spPr bwMode="auto">
              <a:xfrm>
                <a:off x="1488" y="-96"/>
                <a:ext cx="384" cy="9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34714" name="Oval 154"/>
              <p:cNvSpPr>
                <a:spLocks noChangeArrowheads="1"/>
              </p:cNvSpPr>
              <p:nvPr/>
            </p:nvSpPr>
            <p:spPr bwMode="auto">
              <a:xfrm>
                <a:off x="960" y="-528"/>
                <a:ext cx="192" cy="192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34715" name="Line 155"/>
              <p:cNvSpPr>
                <a:spLocks noChangeShapeType="1"/>
              </p:cNvSpPr>
              <p:nvPr/>
            </p:nvSpPr>
            <p:spPr bwMode="auto">
              <a:xfrm flipH="1">
                <a:off x="1440" y="-528"/>
                <a:ext cx="192" cy="3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34716" name="Line 156"/>
              <p:cNvSpPr>
                <a:spLocks noChangeShapeType="1"/>
              </p:cNvSpPr>
              <p:nvPr/>
            </p:nvSpPr>
            <p:spPr bwMode="auto">
              <a:xfrm flipV="1">
                <a:off x="1488" y="48"/>
                <a:ext cx="384" cy="1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834717" name="Group 157"/>
              <p:cNvGrpSpPr>
                <a:grpSpLocks/>
              </p:cNvGrpSpPr>
              <p:nvPr/>
            </p:nvGrpSpPr>
            <p:grpSpPr bwMode="auto">
              <a:xfrm>
                <a:off x="912" y="-336"/>
                <a:ext cx="96" cy="192"/>
                <a:chOff x="912" y="-336"/>
                <a:chExt cx="96" cy="192"/>
              </a:xfrm>
            </p:grpSpPr>
            <p:sp>
              <p:nvSpPr>
                <p:cNvPr id="834718" name="Line 158"/>
                <p:cNvSpPr>
                  <a:spLocks noChangeShapeType="1"/>
                </p:cNvSpPr>
                <p:nvPr/>
              </p:nvSpPr>
              <p:spPr bwMode="auto">
                <a:xfrm>
                  <a:off x="1008" y="-336"/>
                  <a:ext cx="0" cy="19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34719" name="Line 159"/>
                <p:cNvSpPr>
                  <a:spLocks noChangeShapeType="1"/>
                </p:cNvSpPr>
                <p:nvPr/>
              </p:nvSpPr>
              <p:spPr bwMode="auto">
                <a:xfrm flipH="1">
                  <a:off x="912" y="-144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34720" name="Line 160"/>
                <p:cNvSpPr>
                  <a:spLocks noChangeShapeType="1"/>
                </p:cNvSpPr>
                <p:nvPr/>
              </p:nvSpPr>
              <p:spPr bwMode="auto">
                <a:xfrm flipH="1">
                  <a:off x="912" y="-288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834721" name="Group 161"/>
              <p:cNvGrpSpPr>
                <a:grpSpLocks/>
              </p:cNvGrpSpPr>
              <p:nvPr/>
            </p:nvGrpSpPr>
            <p:grpSpPr bwMode="auto">
              <a:xfrm flipH="1">
                <a:off x="1968" y="96"/>
                <a:ext cx="96" cy="192"/>
                <a:chOff x="912" y="-336"/>
                <a:chExt cx="96" cy="192"/>
              </a:xfrm>
            </p:grpSpPr>
            <p:sp>
              <p:nvSpPr>
                <p:cNvPr id="834722" name="Line 162"/>
                <p:cNvSpPr>
                  <a:spLocks noChangeShapeType="1"/>
                </p:cNvSpPr>
                <p:nvPr/>
              </p:nvSpPr>
              <p:spPr bwMode="auto">
                <a:xfrm>
                  <a:off x="1008" y="-336"/>
                  <a:ext cx="0" cy="19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34723" name="Line 163"/>
                <p:cNvSpPr>
                  <a:spLocks noChangeShapeType="1"/>
                </p:cNvSpPr>
                <p:nvPr/>
              </p:nvSpPr>
              <p:spPr bwMode="auto">
                <a:xfrm flipH="1">
                  <a:off x="912" y="-144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34724" name="Line 164"/>
                <p:cNvSpPr>
                  <a:spLocks noChangeShapeType="1"/>
                </p:cNvSpPr>
                <p:nvPr/>
              </p:nvSpPr>
              <p:spPr bwMode="auto">
                <a:xfrm flipH="1">
                  <a:off x="912" y="-288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834725" name="Group 165"/>
              <p:cNvGrpSpPr>
                <a:grpSpLocks/>
              </p:cNvGrpSpPr>
              <p:nvPr/>
            </p:nvGrpSpPr>
            <p:grpSpPr bwMode="auto">
              <a:xfrm flipH="1">
                <a:off x="1680" y="-528"/>
                <a:ext cx="96" cy="192"/>
                <a:chOff x="912" y="-336"/>
                <a:chExt cx="96" cy="192"/>
              </a:xfrm>
            </p:grpSpPr>
            <p:sp>
              <p:nvSpPr>
                <p:cNvPr id="834726" name="Line 166"/>
                <p:cNvSpPr>
                  <a:spLocks noChangeShapeType="1"/>
                </p:cNvSpPr>
                <p:nvPr/>
              </p:nvSpPr>
              <p:spPr bwMode="auto">
                <a:xfrm>
                  <a:off x="1008" y="-336"/>
                  <a:ext cx="0" cy="19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34727" name="Line 167"/>
                <p:cNvSpPr>
                  <a:spLocks noChangeShapeType="1"/>
                </p:cNvSpPr>
                <p:nvPr/>
              </p:nvSpPr>
              <p:spPr bwMode="auto">
                <a:xfrm flipH="1">
                  <a:off x="912" y="-144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34728" name="Line 168"/>
                <p:cNvSpPr>
                  <a:spLocks noChangeShapeType="1"/>
                </p:cNvSpPr>
                <p:nvPr/>
              </p:nvSpPr>
              <p:spPr bwMode="auto">
                <a:xfrm flipH="1">
                  <a:off x="912" y="-288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834729" name="Group 169"/>
              <p:cNvGrpSpPr>
                <a:grpSpLocks/>
              </p:cNvGrpSpPr>
              <p:nvPr/>
            </p:nvGrpSpPr>
            <p:grpSpPr bwMode="auto">
              <a:xfrm flipH="1">
                <a:off x="1680" y="-384"/>
                <a:ext cx="96" cy="192"/>
                <a:chOff x="912" y="-336"/>
                <a:chExt cx="96" cy="192"/>
              </a:xfrm>
            </p:grpSpPr>
            <p:sp>
              <p:nvSpPr>
                <p:cNvPr id="834730" name="Line 170"/>
                <p:cNvSpPr>
                  <a:spLocks noChangeShapeType="1"/>
                </p:cNvSpPr>
                <p:nvPr/>
              </p:nvSpPr>
              <p:spPr bwMode="auto">
                <a:xfrm>
                  <a:off x="1008" y="-336"/>
                  <a:ext cx="0" cy="19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34731" name="Line 171"/>
                <p:cNvSpPr>
                  <a:spLocks noChangeShapeType="1"/>
                </p:cNvSpPr>
                <p:nvPr/>
              </p:nvSpPr>
              <p:spPr bwMode="auto">
                <a:xfrm flipH="1">
                  <a:off x="912" y="-144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34732" name="Line 172"/>
                <p:cNvSpPr>
                  <a:spLocks noChangeShapeType="1"/>
                </p:cNvSpPr>
                <p:nvPr/>
              </p:nvSpPr>
              <p:spPr bwMode="auto">
                <a:xfrm flipH="1">
                  <a:off x="912" y="-288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834733" name="Line 173"/>
              <p:cNvSpPr>
                <a:spLocks noChangeShapeType="1"/>
              </p:cNvSpPr>
              <p:nvPr/>
            </p:nvSpPr>
            <p:spPr bwMode="auto">
              <a:xfrm flipH="1">
                <a:off x="1392" y="384"/>
                <a:ext cx="0" cy="4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34734" name="Line 174"/>
              <p:cNvSpPr>
                <a:spLocks noChangeShapeType="1"/>
              </p:cNvSpPr>
              <p:nvPr/>
            </p:nvSpPr>
            <p:spPr bwMode="auto">
              <a:xfrm>
                <a:off x="1392" y="432"/>
                <a:ext cx="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834735" name="Oval 175"/>
            <p:cNvSpPr>
              <a:spLocks noChangeArrowheads="1"/>
            </p:cNvSpPr>
            <p:nvPr/>
          </p:nvSpPr>
          <p:spPr bwMode="auto">
            <a:xfrm>
              <a:off x="1834" y="2371"/>
              <a:ext cx="86" cy="77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4736" name="Oval 176"/>
            <p:cNvSpPr>
              <a:spLocks noChangeArrowheads="1"/>
            </p:cNvSpPr>
            <p:nvPr/>
          </p:nvSpPr>
          <p:spPr bwMode="auto">
            <a:xfrm>
              <a:off x="1824" y="2179"/>
              <a:ext cx="86" cy="77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4737" name="Oval 177"/>
            <p:cNvSpPr>
              <a:spLocks noChangeArrowheads="1"/>
            </p:cNvSpPr>
            <p:nvPr/>
          </p:nvSpPr>
          <p:spPr bwMode="auto">
            <a:xfrm>
              <a:off x="2093" y="2410"/>
              <a:ext cx="86" cy="76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4738" name="Oval 178"/>
            <p:cNvSpPr>
              <a:spLocks noChangeArrowheads="1"/>
            </p:cNvSpPr>
            <p:nvPr/>
          </p:nvSpPr>
          <p:spPr bwMode="auto">
            <a:xfrm>
              <a:off x="1834" y="2525"/>
              <a:ext cx="86" cy="77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4739" name="Rectangle 179"/>
            <p:cNvSpPr>
              <a:spLocks noChangeArrowheads="1"/>
            </p:cNvSpPr>
            <p:nvPr/>
          </p:nvSpPr>
          <p:spPr bwMode="auto">
            <a:xfrm>
              <a:off x="2179" y="2486"/>
              <a:ext cx="173" cy="3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4740" name="Rectangle 180"/>
            <p:cNvSpPr>
              <a:spLocks noChangeArrowheads="1"/>
            </p:cNvSpPr>
            <p:nvPr/>
          </p:nvSpPr>
          <p:spPr bwMode="auto">
            <a:xfrm>
              <a:off x="1920" y="2602"/>
              <a:ext cx="173" cy="3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4741" name="Rectangle 181"/>
            <p:cNvSpPr>
              <a:spLocks noChangeArrowheads="1"/>
            </p:cNvSpPr>
            <p:nvPr/>
          </p:nvSpPr>
          <p:spPr bwMode="auto">
            <a:xfrm>
              <a:off x="2179" y="2544"/>
              <a:ext cx="173" cy="3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4742" name="Rectangle 182"/>
            <p:cNvSpPr>
              <a:spLocks noChangeArrowheads="1"/>
            </p:cNvSpPr>
            <p:nvPr/>
          </p:nvSpPr>
          <p:spPr bwMode="auto">
            <a:xfrm>
              <a:off x="1488" y="2314"/>
              <a:ext cx="173" cy="3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4743" name="Rectangle 183"/>
            <p:cNvSpPr>
              <a:spLocks noChangeArrowheads="1"/>
            </p:cNvSpPr>
            <p:nvPr/>
          </p:nvSpPr>
          <p:spPr bwMode="auto">
            <a:xfrm>
              <a:off x="1488" y="2371"/>
              <a:ext cx="173" cy="3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4744" name="Line 184"/>
            <p:cNvSpPr>
              <a:spLocks noChangeShapeType="1"/>
            </p:cNvSpPr>
            <p:nvPr/>
          </p:nvSpPr>
          <p:spPr bwMode="auto">
            <a:xfrm>
              <a:off x="1747" y="2294"/>
              <a:ext cx="108" cy="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34745" name="Line 185"/>
            <p:cNvSpPr>
              <a:spLocks noChangeShapeType="1"/>
            </p:cNvSpPr>
            <p:nvPr/>
          </p:nvSpPr>
          <p:spPr bwMode="auto">
            <a:xfrm flipV="1">
              <a:off x="1769" y="2208"/>
              <a:ext cx="55" cy="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34746" name="Line 186"/>
            <p:cNvSpPr>
              <a:spLocks noChangeShapeType="1"/>
            </p:cNvSpPr>
            <p:nvPr/>
          </p:nvSpPr>
          <p:spPr bwMode="auto">
            <a:xfrm flipH="1">
              <a:off x="1877" y="2448"/>
              <a:ext cx="0" cy="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34747" name="Line 187"/>
            <p:cNvSpPr>
              <a:spLocks noChangeShapeType="1"/>
            </p:cNvSpPr>
            <p:nvPr/>
          </p:nvSpPr>
          <p:spPr bwMode="auto">
            <a:xfrm>
              <a:off x="1920" y="2410"/>
              <a:ext cx="173" cy="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34748" name="Oval 188"/>
            <p:cNvSpPr>
              <a:spLocks noChangeArrowheads="1"/>
            </p:cNvSpPr>
            <p:nvPr/>
          </p:nvSpPr>
          <p:spPr bwMode="auto">
            <a:xfrm>
              <a:off x="1682" y="2237"/>
              <a:ext cx="87" cy="77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4749" name="Line 189"/>
            <p:cNvSpPr>
              <a:spLocks noChangeShapeType="1"/>
            </p:cNvSpPr>
            <p:nvPr/>
          </p:nvSpPr>
          <p:spPr bwMode="auto">
            <a:xfrm flipH="1">
              <a:off x="1898" y="2208"/>
              <a:ext cx="70" cy="1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34750" name="Line 190"/>
            <p:cNvSpPr>
              <a:spLocks noChangeShapeType="1"/>
            </p:cNvSpPr>
            <p:nvPr/>
          </p:nvSpPr>
          <p:spPr bwMode="auto">
            <a:xfrm flipV="1">
              <a:off x="1920" y="2467"/>
              <a:ext cx="173" cy="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834751" name="Group 191"/>
            <p:cNvGrpSpPr>
              <a:grpSpLocks/>
            </p:cNvGrpSpPr>
            <p:nvPr/>
          </p:nvGrpSpPr>
          <p:grpSpPr bwMode="auto">
            <a:xfrm>
              <a:off x="1661" y="2314"/>
              <a:ext cx="43" cy="76"/>
              <a:chOff x="912" y="-336"/>
              <a:chExt cx="96" cy="192"/>
            </a:xfrm>
          </p:grpSpPr>
          <p:sp>
            <p:nvSpPr>
              <p:cNvPr id="834752" name="Line 192"/>
              <p:cNvSpPr>
                <a:spLocks noChangeShapeType="1"/>
              </p:cNvSpPr>
              <p:nvPr/>
            </p:nvSpPr>
            <p:spPr bwMode="auto">
              <a:xfrm>
                <a:off x="1008" y="-336"/>
                <a:ext cx="0" cy="1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34753" name="Line 193"/>
              <p:cNvSpPr>
                <a:spLocks noChangeShapeType="1"/>
              </p:cNvSpPr>
              <p:nvPr/>
            </p:nvSpPr>
            <p:spPr bwMode="auto">
              <a:xfrm flipH="1">
                <a:off x="912" y="-144"/>
                <a:ext cx="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34754" name="Line 194"/>
              <p:cNvSpPr>
                <a:spLocks noChangeShapeType="1"/>
              </p:cNvSpPr>
              <p:nvPr/>
            </p:nvSpPr>
            <p:spPr bwMode="auto">
              <a:xfrm flipH="1">
                <a:off x="912" y="-288"/>
                <a:ext cx="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834755" name="Group 195"/>
            <p:cNvGrpSpPr>
              <a:grpSpLocks/>
            </p:cNvGrpSpPr>
            <p:nvPr/>
          </p:nvGrpSpPr>
          <p:grpSpPr bwMode="auto">
            <a:xfrm flipH="1">
              <a:off x="2136" y="2486"/>
              <a:ext cx="43" cy="77"/>
              <a:chOff x="912" y="-336"/>
              <a:chExt cx="96" cy="192"/>
            </a:xfrm>
          </p:grpSpPr>
          <p:sp>
            <p:nvSpPr>
              <p:cNvPr id="834756" name="Line 196"/>
              <p:cNvSpPr>
                <a:spLocks noChangeShapeType="1"/>
              </p:cNvSpPr>
              <p:nvPr/>
            </p:nvSpPr>
            <p:spPr bwMode="auto">
              <a:xfrm>
                <a:off x="1008" y="-336"/>
                <a:ext cx="0" cy="1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34757" name="Line 197"/>
              <p:cNvSpPr>
                <a:spLocks noChangeShapeType="1"/>
              </p:cNvSpPr>
              <p:nvPr/>
            </p:nvSpPr>
            <p:spPr bwMode="auto">
              <a:xfrm flipH="1">
                <a:off x="912" y="-144"/>
                <a:ext cx="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34758" name="Line 198"/>
              <p:cNvSpPr>
                <a:spLocks noChangeShapeType="1"/>
              </p:cNvSpPr>
              <p:nvPr/>
            </p:nvSpPr>
            <p:spPr bwMode="auto">
              <a:xfrm flipH="1">
                <a:off x="912" y="-288"/>
                <a:ext cx="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834759" name="Line 199"/>
            <p:cNvSpPr>
              <a:spLocks noChangeShapeType="1"/>
            </p:cNvSpPr>
            <p:nvPr/>
          </p:nvSpPr>
          <p:spPr bwMode="auto">
            <a:xfrm flipH="1">
              <a:off x="1877" y="2602"/>
              <a:ext cx="0" cy="1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34760" name="Line 200"/>
            <p:cNvSpPr>
              <a:spLocks noChangeShapeType="1"/>
            </p:cNvSpPr>
            <p:nvPr/>
          </p:nvSpPr>
          <p:spPr bwMode="auto">
            <a:xfrm>
              <a:off x="1877" y="2621"/>
              <a:ext cx="4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34761" name="Group 201"/>
          <p:cNvGrpSpPr>
            <a:grpSpLocks/>
          </p:cNvGrpSpPr>
          <p:nvPr/>
        </p:nvGrpSpPr>
        <p:grpSpPr bwMode="auto">
          <a:xfrm>
            <a:off x="3276600" y="4872038"/>
            <a:ext cx="1079500" cy="792162"/>
            <a:chOff x="1488" y="1776"/>
            <a:chExt cx="960" cy="864"/>
          </a:xfrm>
        </p:grpSpPr>
        <p:grpSp>
          <p:nvGrpSpPr>
            <p:cNvPr id="834762" name="Group 202"/>
            <p:cNvGrpSpPr>
              <a:grpSpLocks/>
            </p:cNvGrpSpPr>
            <p:nvPr/>
          </p:nvGrpSpPr>
          <p:grpSpPr bwMode="auto">
            <a:xfrm>
              <a:off x="1584" y="1776"/>
              <a:ext cx="864" cy="480"/>
              <a:chOff x="528" y="-720"/>
              <a:chExt cx="1920" cy="1200"/>
            </a:xfrm>
          </p:grpSpPr>
          <p:sp>
            <p:nvSpPr>
              <p:cNvPr id="834763" name="Oval 203"/>
              <p:cNvSpPr>
                <a:spLocks noChangeArrowheads="1"/>
              </p:cNvSpPr>
              <p:nvPr/>
            </p:nvSpPr>
            <p:spPr bwMode="auto">
              <a:xfrm>
                <a:off x="1296" y="-192"/>
                <a:ext cx="192" cy="192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34764" name="Oval 204"/>
              <p:cNvSpPr>
                <a:spLocks noChangeArrowheads="1"/>
              </p:cNvSpPr>
              <p:nvPr/>
            </p:nvSpPr>
            <p:spPr bwMode="auto">
              <a:xfrm>
                <a:off x="1536" y="-720"/>
                <a:ext cx="192" cy="192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34765" name="Oval 205"/>
              <p:cNvSpPr>
                <a:spLocks noChangeArrowheads="1"/>
              </p:cNvSpPr>
              <p:nvPr/>
            </p:nvSpPr>
            <p:spPr bwMode="auto">
              <a:xfrm>
                <a:off x="1872" y="-96"/>
                <a:ext cx="192" cy="192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34766" name="Oval 206"/>
              <p:cNvSpPr>
                <a:spLocks noChangeArrowheads="1"/>
              </p:cNvSpPr>
              <p:nvPr/>
            </p:nvSpPr>
            <p:spPr bwMode="auto">
              <a:xfrm>
                <a:off x="1296" y="192"/>
                <a:ext cx="192" cy="192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34767" name="Rectangle 207"/>
              <p:cNvSpPr>
                <a:spLocks noChangeArrowheads="1"/>
              </p:cNvSpPr>
              <p:nvPr/>
            </p:nvSpPr>
            <p:spPr bwMode="auto">
              <a:xfrm>
                <a:off x="1776" y="-384"/>
                <a:ext cx="384" cy="9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34768" name="Rectangle 208"/>
              <p:cNvSpPr>
                <a:spLocks noChangeArrowheads="1"/>
              </p:cNvSpPr>
              <p:nvPr/>
            </p:nvSpPr>
            <p:spPr bwMode="auto">
              <a:xfrm>
                <a:off x="1776" y="-528"/>
                <a:ext cx="384" cy="9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34769" name="Rectangle 209"/>
              <p:cNvSpPr>
                <a:spLocks noChangeArrowheads="1"/>
              </p:cNvSpPr>
              <p:nvPr/>
            </p:nvSpPr>
            <p:spPr bwMode="auto">
              <a:xfrm>
                <a:off x="1776" y="-240"/>
                <a:ext cx="384" cy="9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34770" name="Rectangle 210"/>
              <p:cNvSpPr>
                <a:spLocks noChangeArrowheads="1"/>
              </p:cNvSpPr>
              <p:nvPr/>
            </p:nvSpPr>
            <p:spPr bwMode="auto">
              <a:xfrm>
                <a:off x="2064" y="96"/>
                <a:ext cx="384" cy="9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34771" name="Rectangle 211"/>
              <p:cNvSpPr>
                <a:spLocks noChangeArrowheads="1"/>
              </p:cNvSpPr>
              <p:nvPr/>
            </p:nvSpPr>
            <p:spPr bwMode="auto">
              <a:xfrm>
                <a:off x="1488" y="384"/>
                <a:ext cx="384" cy="9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34772" name="Rectangle 212"/>
              <p:cNvSpPr>
                <a:spLocks noChangeArrowheads="1"/>
              </p:cNvSpPr>
              <p:nvPr/>
            </p:nvSpPr>
            <p:spPr bwMode="auto">
              <a:xfrm>
                <a:off x="2064" y="240"/>
                <a:ext cx="384" cy="9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34773" name="Rectangle 213"/>
              <p:cNvSpPr>
                <a:spLocks noChangeArrowheads="1"/>
              </p:cNvSpPr>
              <p:nvPr/>
            </p:nvSpPr>
            <p:spPr bwMode="auto">
              <a:xfrm>
                <a:off x="528" y="-336"/>
                <a:ext cx="384" cy="9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34774" name="Rectangle 214"/>
              <p:cNvSpPr>
                <a:spLocks noChangeArrowheads="1"/>
              </p:cNvSpPr>
              <p:nvPr/>
            </p:nvSpPr>
            <p:spPr bwMode="auto">
              <a:xfrm>
                <a:off x="528" y="-192"/>
                <a:ext cx="384" cy="9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34775" name="Line 215"/>
              <p:cNvSpPr>
                <a:spLocks noChangeShapeType="1"/>
              </p:cNvSpPr>
              <p:nvPr/>
            </p:nvSpPr>
            <p:spPr bwMode="auto">
              <a:xfrm>
                <a:off x="1104" y="-384"/>
                <a:ext cx="240" cy="1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34776" name="Line 216"/>
              <p:cNvSpPr>
                <a:spLocks noChangeShapeType="1"/>
              </p:cNvSpPr>
              <p:nvPr/>
            </p:nvSpPr>
            <p:spPr bwMode="auto">
              <a:xfrm flipV="1">
                <a:off x="1152" y="-624"/>
                <a:ext cx="384" cy="1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34777" name="Line 217"/>
              <p:cNvSpPr>
                <a:spLocks noChangeShapeType="1"/>
              </p:cNvSpPr>
              <p:nvPr/>
            </p:nvSpPr>
            <p:spPr bwMode="auto">
              <a:xfrm flipH="1">
                <a:off x="1392" y="0"/>
                <a:ext cx="0" cy="1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34778" name="Line 218"/>
              <p:cNvSpPr>
                <a:spLocks noChangeShapeType="1"/>
              </p:cNvSpPr>
              <p:nvPr/>
            </p:nvSpPr>
            <p:spPr bwMode="auto">
              <a:xfrm>
                <a:off x="1488" y="-96"/>
                <a:ext cx="384" cy="9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34779" name="Oval 219"/>
              <p:cNvSpPr>
                <a:spLocks noChangeArrowheads="1"/>
              </p:cNvSpPr>
              <p:nvPr/>
            </p:nvSpPr>
            <p:spPr bwMode="auto">
              <a:xfrm>
                <a:off x="960" y="-528"/>
                <a:ext cx="192" cy="192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34780" name="Line 220"/>
              <p:cNvSpPr>
                <a:spLocks noChangeShapeType="1"/>
              </p:cNvSpPr>
              <p:nvPr/>
            </p:nvSpPr>
            <p:spPr bwMode="auto">
              <a:xfrm flipH="1">
                <a:off x="1440" y="-528"/>
                <a:ext cx="192" cy="3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34781" name="Line 221"/>
              <p:cNvSpPr>
                <a:spLocks noChangeShapeType="1"/>
              </p:cNvSpPr>
              <p:nvPr/>
            </p:nvSpPr>
            <p:spPr bwMode="auto">
              <a:xfrm flipV="1">
                <a:off x="1488" y="48"/>
                <a:ext cx="384" cy="1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834782" name="Group 222"/>
              <p:cNvGrpSpPr>
                <a:grpSpLocks/>
              </p:cNvGrpSpPr>
              <p:nvPr/>
            </p:nvGrpSpPr>
            <p:grpSpPr bwMode="auto">
              <a:xfrm>
                <a:off x="912" y="-336"/>
                <a:ext cx="96" cy="192"/>
                <a:chOff x="912" y="-336"/>
                <a:chExt cx="96" cy="192"/>
              </a:xfrm>
            </p:grpSpPr>
            <p:sp>
              <p:nvSpPr>
                <p:cNvPr id="834783" name="Line 223"/>
                <p:cNvSpPr>
                  <a:spLocks noChangeShapeType="1"/>
                </p:cNvSpPr>
                <p:nvPr/>
              </p:nvSpPr>
              <p:spPr bwMode="auto">
                <a:xfrm>
                  <a:off x="1008" y="-336"/>
                  <a:ext cx="0" cy="19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34784" name="Line 224"/>
                <p:cNvSpPr>
                  <a:spLocks noChangeShapeType="1"/>
                </p:cNvSpPr>
                <p:nvPr/>
              </p:nvSpPr>
              <p:spPr bwMode="auto">
                <a:xfrm flipH="1">
                  <a:off x="912" y="-144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34785" name="Line 225"/>
                <p:cNvSpPr>
                  <a:spLocks noChangeShapeType="1"/>
                </p:cNvSpPr>
                <p:nvPr/>
              </p:nvSpPr>
              <p:spPr bwMode="auto">
                <a:xfrm flipH="1">
                  <a:off x="912" y="-288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834786" name="Group 226"/>
              <p:cNvGrpSpPr>
                <a:grpSpLocks/>
              </p:cNvGrpSpPr>
              <p:nvPr/>
            </p:nvGrpSpPr>
            <p:grpSpPr bwMode="auto">
              <a:xfrm flipH="1">
                <a:off x="1968" y="96"/>
                <a:ext cx="96" cy="192"/>
                <a:chOff x="912" y="-336"/>
                <a:chExt cx="96" cy="192"/>
              </a:xfrm>
            </p:grpSpPr>
            <p:sp>
              <p:nvSpPr>
                <p:cNvPr id="834787" name="Line 227"/>
                <p:cNvSpPr>
                  <a:spLocks noChangeShapeType="1"/>
                </p:cNvSpPr>
                <p:nvPr/>
              </p:nvSpPr>
              <p:spPr bwMode="auto">
                <a:xfrm>
                  <a:off x="1008" y="-336"/>
                  <a:ext cx="0" cy="19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34788" name="Line 228"/>
                <p:cNvSpPr>
                  <a:spLocks noChangeShapeType="1"/>
                </p:cNvSpPr>
                <p:nvPr/>
              </p:nvSpPr>
              <p:spPr bwMode="auto">
                <a:xfrm flipH="1">
                  <a:off x="912" y="-144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34789" name="Line 229"/>
                <p:cNvSpPr>
                  <a:spLocks noChangeShapeType="1"/>
                </p:cNvSpPr>
                <p:nvPr/>
              </p:nvSpPr>
              <p:spPr bwMode="auto">
                <a:xfrm flipH="1">
                  <a:off x="912" y="-288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834790" name="Group 230"/>
              <p:cNvGrpSpPr>
                <a:grpSpLocks/>
              </p:cNvGrpSpPr>
              <p:nvPr/>
            </p:nvGrpSpPr>
            <p:grpSpPr bwMode="auto">
              <a:xfrm flipH="1">
                <a:off x="1680" y="-528"/>
                <a:ext cx="96" cy="192"/>
                <a:chOff x="912" y="-336"/>
                <a:chExt cx="96" cy="192"/>
              </a:xfrm>
            </p:grpSpPr>
            <p:sp>
              <p:nvSpPr>
                <p:cNvPr id="834791" name="Line 231"/>
                <p:cNvSpPr>
                  <a:spLocks noChangeShapeType="1"/>
                </p:cNvSpPr>
                <p:nvPr/>
              </p:nvSpPr>
              <p:spPr bwMode="auto">
                <a:xfrm>
                  <a:off x="1008" y="-336"/>
                  <a:ext cx="0" cy="19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34792" name="Line 232"/>
                <p:cNvSpPr>
                  <a:spLocks noChangeShapeType="1"/>
                </p:cNvSpPr>
                <p:nvPr/>
              </p:nvSpPr>
              <p:spPr bwMode="auto">
                <a:xfrm flipH="1">
                  <a:off x="912" y="-144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34793" name="Line 233"/>
                <p:cNvSpPr>
                  <a:spLocks noChangeShapeType="1"/>
                </p:cNvSpPr>
                <p:nvPr/>
              </p:nvSpPr>
              <p:spPr bwMode="auto">
                <a:xfrm flipH="1">
                  <a:off x="912" y="-288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834794" name="Group 234"/>
              <p:cNvGrpSpPr>
                <a:grpSpLocks/>
              </p:cNvGrpSpPr>
              <p:nvPr/>
            </p:nvGrpSpPr>
            <p:grpSpPr bwMode="auto">
              <a:xfrm flipH="1">
                <a:off x="1680" y="-384"/>
                <a:ext cx="96" cy="192"/>
                <a:chOff x="912" y="-336"/>
                <a:chExt cx="96" cy="192"/>
              </a:xfrm>
            </p:grpSpPr>
            <p:sp>
              <p:nvSpPr>
                <p:cNvPr id="834795" name="Line 235"/>
                <p:cNvSpPr>
                  <a:spLocks noChangeShapeType="1"/>
                </p:cNvSpPr>
                <p:nvPr/>
              </p:nvSpPr>
              <p:spPr bwMode="auto">
                <a:xfrm>
                  <a:off x="1008" y="-336"/>
                  <a:ext cx="0" cy="19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34796" name="Line 236"/>
                <p:cNvSpPr>
                  <a:spLocks noChangeShapeType="1"/>
                </p:cNvSpPr>
                <p:nvPr/>
              </p:nvSpPr>
              <p:spPr bwMode="auto">
                <a:xfrm flipH="1">
                  <a:off x="912" y="-144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34797" name="Line 237"/>
                <p:cNvSpPr>
                  <a:spLocks noChangeShapeType="1"/>
                </p:cNvSpPr>
                <p:nvPr/>
              </p:nvSpPr>
              <p:spPr bwMode="auto">
                <a:xfrm flipH="1">
                  <a:off x="912" y="-288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834798" name="Line 238"/>
              <p:cNvSpPr>
                <a:spLocks noChangeShapeType="1"/>
              </p:cNvSpPr>
              <p:nvPr/>
            </p:nvSpPr>
            <p:spPr bwMode="auto">
              <a:xfrm flipH="1">
                <a:off x="1392" y="384"/>
                <a:ext cx="0" cy="4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34799" name="Line 239"/>
              <p:cNvSpPr>
                <a:spLocks noChangeShapeType="1"/>
              </p:cNvSpPr>
              <p:nvPr/>
            </p:nvSpPr>
            <p:spPr bwMode="auto">
              <a:xfrm>
                <a:off x="1392" y="432"/>
                <a:ext cx="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834800" name="Oval 240"/>
            <p:cNvSpPr>
              <a:spLocks noChangeArrowheads="1"/>
            </p:cNvSpPr>
            <p:nvPr/>
          </p:nvSpPr>
          <p:spPr bwMode="auto">
            <a:xfrm>
              <a:off x="1834" y="2371"/>
              <a:ext cx="86" cy="77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4801" name="Oval 241"/>
            <p:cNvSpPr>
              <a:spLocks noChangeArrowheads="1"/>
            </p:cNvSpPr>
            <p:nvPr/>
          </p:nvSpPr>
          <p:spPr bwMode="auto">
            <a:xfrm>
              <a:off x="1824" y="2179"/>
              <a:ext cx="86" cy="77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4802" name="Oval 242"/>
            <p:cNvSpPr>
              <a:spLocks noChangeArrowheads="1"/>
            </p:cNvSpPr>
            <p:nvPr/>
          </p:nvSpPr>
          <p:spPr bwMode="auto">
            <a:xfrm>
              <a:off x="2093" y="2410"/>
              <a:ext cx="86" cy="76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4803" name="Oval 243"/>
            <p:cNvSpPr>
              <a:spLocks noChangeArrowheads="1"/>
            </p:cNvSpPr>
            <p:nvPr/>
          </p:nvSpPr>
          <p:spPr bwMode="auto">
            <a:xfrm>
              <a:off x="1834" y="2525"/>
              <a:ext cx="86" cy="77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4804" name="Rectangle 244"/>
            <p:cNvSpPr>
              <a:spLocks noChangeArrowheads="1"/>
            </p:cNvSpPr>
            <p:nvPr/>
          </p:nvSpPr>
          <p:spPr bwMode="auto">
            <a:xfrm>
              <a:off x="2179" y="2486"/>
              <a:ext cx="173" cy="3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4805" name="Rectangle 245"/>
            <p:cNvSpPr>
              <a:spLocks noChangeArrowheads="1"/>
            </p:cNvSpPr>
            <p:nvPr/>
          </p:nvSpPr>
          <p:spPr bwMode="auto">
            <a:xfrm>
              <a:off x="1920" y="2602"/>
              <a:ext cx="173" cy="3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4806" name="Rectangle 246"/>
            <p:cNvSpPr>
              <a:spLocks noChangeArrowheads="1"/>
            </p:cNvSpPr>
            <p:nvPr/>
          </p:nvSpPr>
          <p:spPr bwMode="auto">
            <a:xfrm>
              <a:off x="2179" y="2544"/>
              <a:ext cx="173" cy="3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4807" name="Rectangle 247"/>
            <p:cNvSpPr>
              <a:spLocks noChangeArrowheads="1"/>
            </p:cNvSpPr>
            <p:nvPr/>
          </p:nvSpPr>
          <p:spPr bwMode="auto">
            <a:xfrm>
              <a:off x="1488" y="2314"/>
              <a:ext cx="173" cy="3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4808" name="Rectangle 248"/>
            <p:cNvSpPr>
              <a:spLocks noChangeArrowheads="1"/>
            </p:cNvSpPr>
            <p:nvPr/>
          </p:nvSpPr>
          <p:spPr bwMode="auto">
            <a:xfrm>
              <a:off x="1488" y="2371"/>
              <a:ext cx="173" cy="3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4809" name="Line 249"/>
            <p:cNvSpPr>
              <a:spLocks noChangeShapeType="1"/>
            </p:cNvSpPr>
            <p:nvPr/>
          </p:nvSpPr>
          <p:spPr bwMode="auto">
            <a:xfrm>
              <a:off x="1747" y="2294"/>
              <a:ext cx="108" cy="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34810" name="Line 250"/>
            <p:cNvSpPr>
              <a:spLocks noChangeShapeType="1"/>
            </p:cNvSpPr>
            <p:nvPr/>
          </p:nvSpPr>
          <p:spPr bwMode="auto">
            <a:xfrm flipV="1">
              <a:off x="1769" y="2208"/>
              <a:ext cx="55" cy="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34811" name="Line 251"/>
            <p:cNvSpPr>
              <a:spLocks noChangeShapeType="1"/>
            </p:cNvSpPr>
            <p:nvPr/>
          </p:nvSpPr>
          <p:spPr bwMode="auto">
            <a:xfrm flipH="1">
              <a:off x="1877" y="2448"/>
              <a:ext cx="0" cy="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34812" name="Line 252"/>
            <p:cNvSpPr>
              <a:spLocks noChangeShapeType="1"/>
            </p:cNvSpPr>
            <p:nvPr/>
          </p:nvSpPr>
          <p:spPr bwMode="auto">
            <a:xfrm>
              <a:off x="1920" y="2410"/>
              <a:ext cx="173" cy="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34813" name="Oval 253"/>
            <p:cNvSpPr>
              <a:spLocks noChangeArrowheads="1"/>
            </p:cNvSpPr>
            <p:nvPr/>
          </p:nvSpPr>
          <p:spPr bwMode="auto">
            <a:xfrm>
              <a:off x="1682" y="2237"/>
              <a:ext cx="87" cy="77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4814" name="Line 254"/>
            <p:cNvSpPr>
              <a:spLocks noChangeShapeType="1"/>
            </p:cNvSpPr>
            <p:nvPr/>
          </p:nvSpPr>
          <p:spPr bwMode="auto">
            <a:xfrm flipH="1">
              <a:off x="1898" y="2208"/>
              <a:ext cx="70" cy="1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34815" name="Line 255"/>
            <p:cNvSpPr>
              <a:spLocks noChangeShapeType="1"/>
            </p:cNvSpPr>
            <p:nvPr/>
          </p:nvSpPr>
          <p:spPr bwMode="auto">
            <a:xfrm flipV="1">
              <a:off x="1920" y="2467"/>
              <a:ext cx="173" cy="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834816" name="Group 256"/>
            <p:cNvGrpSpPr>
              <a:grpSpLocks/>
            </p:cNvGrpSpPr>
            <p:nvPr/>
          </p:nvGrpSpPr>
          <p:grpSpPr bwMode="auto">
            <a:xfrm>
              <a:off x="1661" y="2314"/>
              <a:ext cx="43" cy="76"/>
              <a:chOff x="912" y="-336"/>
              <a:chExt cx="96" cy="192"/>
            </a:xfrm>
          </p:grpSpPr>
          <p:sp>
            <p:nvSpPr>
              <p:cNvPr id="834817" name="Line 257"/>
              <p:cNvSpPr>
                <a:spLocks noChangeShapeType="1"/>
              </p:cNvSpPr>
              <p:nvPr/>
            </p:nvSpPr>
            <p:spPr bwMode="auto">
              <a:xfrm>
                <a:off x="1008" y="-336"/>
                <a:ext cx="0" cy="1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34818" name="Line 258"/>
              <p:cNvSpPr>
                <a:spLocks noChangeShapeType="1"/>
              </p:cNvSpPr>
              <p:nvPr/>
            </p:nvSpPr>
            <p:spPr bwMode="auto">
              <a:xfrm flipH="1">
                <a:off x="912" y="-144"/>
                <a:ext cx="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34819" name="Line 259"/>
              <p:cNvSpPr>
                <a:spLocks noChangeShapeType="1"/>
              </p:cNvSpPr>
              <p:nvPr/>
            </p:nvSpPr>
            <p:spPr bwMode="auto">
              <a:xfrm flipH="1">
                <a:off x="912" y="-288"/>
                <a:ext cx="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834820" name="Group 260"/>
            <p:cNvGrpSpPr>
              <a:grpSpLocks/>
            </p:cNvGrpSpPr>
            <p:nvPr/>
          </p:nvGrpSpPr>
          <p:grpSpPr bwMode="auto">
            <a:xfrm flipH="1">
              <a:off x="2136" y="2486"/>
              <a:ext cx="43" cy="77"/>
              <a:chOff x="912" y="-336"/>
              <a:chExt cx="96" cy="192"/>
            </a:xfrm>
          </p:grpSpPr>
          <p:sp>
            <p:nvSpPr>
              <p:cNvPr id="834821" name="Line 261"/>
              <p:cNvSpPr>
                <a:spLocks noChangeShapeType="1"/>
              </p:cNvSpPr>
              <p:nvPr/>
            </p:nvSpPr>
            <p:spPr bwMode="auto">
              <a:xfrm>
                <a:off x="1008" y="-336"/>
                <a:ext cx="0" cy="1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34822" name="Line 262"/>
              <p:cNvSpPr>
                <a:spLocks noChangeShapeType="1"/>
              </p:cNvSpPr>
              <p:nvPr/>
            </p:nvSpPr>
            <p:spPr bwMode="auto">
              <a:xfrm flipH="1">
                <a:off x="912" y="-144"/>
                <a:ext cx="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34823" name="Line 263"/>
              <p:cNvSpPr>
                <a:spLocks noChangeShapeType="1"/>
              </p:cNvSpPr>
              <p:nvPr/>
            </p:nvSpPr>
            <p:spPr bwMode="auto">
              <a:xfrm flipH="1">
                <a:off x="912" y="-288"/>
                <a:ext cx="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834824" name="Line 264"/>
            <p:cNvSpPr>
              <a:spLocks noChangeShapeType="1"/>
            </p:cNvSpPr>
            <p:nvPr/>
          </p:nvSpPr>
          <p:spPr bwMode="auto">
            <a:xfrm flipH="1">
              <a:off x="1877" y="2602"/>
              <a:ext cx="0" cy="1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34825" name="Line 265"/>
            <p:cNvSpPr>
              <a:spLocks noChangeShapeType="1"/>
            </p:cNvSpPr>
            <p:nvPr/>
          </p:nvSpPr>
          <p:spPr bwMode="auto">
            <a:xfrm>
              <a:off x="1877" y="2621"/>
              <a:ext cx="4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cxnSp>
        <p:nvCxnSpPr>
          <p:cNvPr id="834826" name="AutoShape 266"/>
          <p:cNvCxnSpPr>
            <a:cxnSpLocks noChangeShapeType="1"/>
            <a:stCxn id="834613" idx="1"/>
          </p:cNvCxnSpPr>
          <p:nvPr/>
        </p:nvCxnSpPr>
        <p:spPr bwMode="auto">
          <a:xfrm rot="10800000" flipV="1">
            <a:off x="2916238" y="2317750"/>
            <a:ext cx="863600" cy="742950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miter lim="800000"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834827" name="AutoShape 267"/>
          <p:cNvCxnSpPr>
            <a:cxnSpLocks noChangeShapeType="1"/>
          </p:cNvCxnSpPr>
          <p:nvPr/>
        </p:nvCxnSpPr>
        <p:spPr bwMode="auto">
          <a:xfrm>
            <a:off x="4859338" y="2279650"/>
            <a:ext cx="1008062" cy="719138"/>
          </a:xfrm>
          <a:prstGeom prst="bentConnector3">
            <a:avLst>
              <a:gd name="adj1" fmla="val 49921"/>
            </a:avLst>
          </a:prstGeom>
          <a:noFill/>
          <a:ln w="9525">
            <a:solidFill>
              <a:schemeClr val="tx1"/>
            </a:solidFill>
            <a:miter lim="800000"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834828" name="AutoShape 268"/>
          <p:cNvCxnSpPr>
            <a:cxnSpLocks noChangeShapeType="1"/>
          </p:cNvCxnSpPr>
          <p:nvPr/>
        </p:nvCxnSpPr>
        <p:spPr bwMode="auto">
          <a:xfrm rot="16200000" flipH="1">
            <a:off x="4078288" y="2844800"/>
            <a:ext cx="871537" cy="315913"/>
          </a:xfrm>
          <a:prstGeom prst="bentConnector5">
            <a:avLst>
              <a:gd name="adj1" fmla="val -912"/>
              <a:gd name="adj2" fmla="val -94477"/>
              <a:gd name="adj3" fmla="val 92713"/>
            </a:avLst>
          </a:prstGeom>
          <a:noFill/>
          <a:ln w="9525">
            <a:solidFill>
              <a:schemeClr val="tx1"/>
            </a:solidFill>
            <a:miter lim="800000"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grpSp>
        <p:nvGrpSpPr>
          <p:cNvPr id="834829" name="Group 269"/>
          <p:cNvGrpSpPr>
            <a:grpSpLocks/>
          </p:cNvGrpSpPr>
          <p:nvPr/>
        </p:nvGrpSpPr>
        <p:grpSpPr bwMode="auto">
          <a:xfrm>
            <a:off x="900113" y="5014913"/>
            <a:ext cx="1079500" cy="792162"/>
            <a:chOff x="1488" y="1776"/>
            <a:chExt cx="960" cy="864"/>
          </a:xfrm>
        </p:grpSpPr>
        <p:grpSp>
          <p:nvGrpSpPr>
            <p:cNvPr id="834830" name="Group 270"/>
            <p:cNvGrpSpPr>
              <a:grpSpLocks/>
            </p:cNvGrpSpPr>
            <p:nvPr/>
          </p:nvGrpSpPr>
          <p:grpSpPr bwMode="auto">
            <a:xfrm>
              <a:off x="1584" y="1776"/>
              <a:ext cx="864" cy="480"/>
              <a:chOff x="528" y="-720"/>
              <a:chExt cx="1920" cy="1200"/>
            </a:xfrm>
          </p:grpSpPr>
          <p:sp>
            <p:nvSpPr>
              <p:cNvPr id="834831" name="Oval 271"/>
              <p:cNvSpPr>
                <a:spLocks noChangeArrowheads="1"/>
              </p:cNvSpPr>
              <p:nvPr/>
            </p:nvSpPr>
            <p:spPr bwMode="auto">
              <a:xfrm>
                <a:off x="1296" y="-192"/>
                <a:ext cx="192" cy="192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34832" name="Oval 272"/>
              <p:cNvSpPr>
                <a:spLocks noChangeArrowheads="1"/>
              </p:cNvSpPr>
              <p:nvPr/>
            </p:nvSpPr>
            <p:spPr bwMode="auto">
              <a:xfrm>
                <a:off x="1536" y="-720"/>
                <a:ext cx="192" cy="192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34833" name="Oval 273"/>
              <p:cNvSpPr>
                <a:spLocks noChangeArrowheads="1"/>
              </p:cNvSpPr>
              <p:nvPr/>
            </p:nvSpPr>
            <p:spPr bwMode="auto">
              <a:xfrm>
                <a:off x="1872" y="-96"/>
                <a:ext cx="192" cy="192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34834" name="Oval 274"/>
              <p:cNvSpPr>
                <a:spLocks noChangeArrowheads="1"/>
              </p:cNvSpPr>
              <p:nvPr/>
            </p:nvSpPr>
            <p:spPr bwMode="auto">
              <a:xfrm>
                <a:off x="1296" y="192"/>
                <a:ext cx="192" cy="192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34835" name="Rectangle 275"/>
              <p:cNvSpPr>
                <a:spLocks noChangeArrowheads="1"/>
              </p:cNvSpPr>
              <p:nvPr/>
            </p:nvSpPr>
            <p:spPr bwMode="auto">
              <a:xfrm>
                <a:off x="1776" y="-384"/>
                <a:ext cx="384" cy="9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34836" name="Rectangle 276"/>
              <p:cNvSpPr>
                <a:spLocks noChangeArrowheads="1"/>
              </p:cNvSpPr>
              <p:nvPr/>
            </p:nvSpPr>
            <p:spPr bwMode="auto">
              <a:xfrm>
                <a:off x="1776" y="-528"/>
                <a:ext cx="384" cy="9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34837" name="Rectangle 277"/>
              <p:cNvSpPr>
                <a:spLocks noChangeArrowheads="1"/>
              </p:cNvSpPr>
              <p:nvPr/>
            </p:nvSpPr>
            <p:spPr bwMode="auto">
              <a:xfrm>
                <a:off x="1776" y="-240"/>
                <a:ext cx="384" cy="9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34838" name="Rectangle 278"/>
              <p:cNvSpPr>
                <a:spLocks noChangeArrowheads="1"/>
              </p:cNvSpPr>
              <p:nvPr/>
            </p:nvSpPr>
            <p:spPr bwMode="auto">
              <a:xfrm>
                <a:off x="2064" y="96"/>
                <a:ext cx="384" cy="9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34839" name="Rectangle 279"/>
              <p:cNvSpPr>
                <a:spLocks noChangeArrowheads="1"/>
              </p:cNvSpPr>
              <p:nvPr/>
            </p:nvSpPr>
            <p:spPr bwMode="auto">
              <a:xfrm>
                <a:off x="1488" y="384"/>
                <a:ext cx="384" cy="9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34840" name="Rectangle 280"/>
              <p:cNvSpPr>
                <a:spLocks noChangeArrowheads="1"/>
              </p:cNvSpPr>
              <p:nvPr/>
            </p:nvSpPr>
            <p:spPr bwMode="auto">
              <a:xfrm>
                <a:off x="2064" y="240"/>
                <a:ext cx="384" cy="9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34841" name="Rectangle 281"/>
              <p:cNvSpPr>
                <a:spLocks noChangeArrowheads="1"/>
              </p:cNvSpPr>
              <p:nvPr/>
            </p:nvSpPr>
            <p:spPr bwMode="auto">
              <a:xfrm>
                <a:off x="528" y="-336"/>
                <a:ext cx="384" cy="9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34842" name="Rectangle 282"/>
              <p:cNvSpPr>
                <a:spLocks noChangeArrowheads="1"/>
              </p:cNvSpPr>
              <p:nvPr/>
            </p:nvSpPr>
            <p:spPr bwMode="auto">
              <a:xfrm>
                <a:off x="528" y="-192"/>
                <a:ext cx="384" cy="9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34843" name="Line 283"/>
              <p:cNvSpPr>
                <a:spLocks noChangeShapeType="1"/>
              </p:cNvSpPr>
              <p:nvPr/>
            </p:nvSpPr>
            <p:spPr bwMode="auto">
              <a:xfrm>
                <a:off x="1104" y="-384"/>
                <a:ext cx="240" cy="1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34844" name="Line 284"/>
              <p:cNvSpPr>
                <a:spLocks noChangeShapeType="1"/>
              </p:cNvSpPr>
              <p:nvPr/>
            </p:nvSpPr>
            <p:spPr bwMode="auto">
              <a:xfrm flipV="1">
                <a:off x="1152" y="-624"/>
                <a:ext cx="384" cy="1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34845" name="Line 285"/>
              <p:cNvSpPr>
                <a:spLocks noChangeShapeType="1"/>
              </p:cNvSpPr>
              <p:nvPr/>
            </p:nvSpPr>
            <p:spPr bwMode="auto">
              <a:xfrm flipH="1">
                <a:off x="1392" y="0"/>
                <a:ext cx="0" cy="1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34846" name="Line 286"/>
              <p:cNvSpPr>
                <a:spLocks noChangeShapeType="1"/>
              </p:cNvSpPr>
              <p:nvPr/>
            </p:nvSpPr>
            <p:spPr bwMode="auto">
              <a:xfrm>
                <a:off x="1488" y="-96"/>
                <a:ext cx="384" cy="9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34847" name="Oval 287"/>
              <p:cNvSpPr>
                <a:spLocks noChangeArrowheads="1"/>
              </p:cNvSpPr>
              <p:nvPr/>
            </p:nvSpPr>
            <p:spPr bwMode="auto">
              <a:xfrm>
                <a:off x="960" y="-528"/>
                <a:ext cx="192" cy="192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34848" name="Line 288"/>
              <p:cNvSpPr>
                <a:spLocks noChangeShapeType="1"/>
              </p:cNvSpPr>
              <p:nvPr/>
            </p:nvSpPr>
            <p:spPr bwMode="auto">
              <a:xfrm flipH="1">
                <a:off x="1440" y="-528"/>
                <a:ext cx="192" cy="3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34849" name="Line 289"/>
              <p:cNvSpPr>
                <a:spLocks noChangeShapeType="1"/>
              </p:cNvSpPr>
              <p:nvPr/>
            </p:nvSpPr>
            <p:spPr bwMode="auto">
              <a:xfrm flipV="1">
                <a:off x="1488" y="48"/>
                <a:ext cx="384" cy="1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834850" name="Group 290"/>
              <p:cNvGrpSpPr>
                <a:grpSpLocks/>
              </p:cNvGrpSpPr>
              <p:nvPr/>
            </p:nvGrpSpPr>
            <p:grpSpPr bwMode="auto">
              <a:xfrm>
                <a:off x="912" y="-336"/>
                <a:ext cx="96" cy="192"/>
                <a:chOff x="912" y="-336"/>
                <a:chExt cx="96" cy="192"/>
              </a:xfrm>
            </p:grpSpPr>
            <p:sp>
              <p:nvSpPr>
                <p:cNvPr id="834851" name="Line 291"/>
                <p:cNvSpPr>
                  <a:spLocks noChangeShapeType="1"/>
                </p:cNvSpPr>
                <p:nvPr/>
              </p:nvSpPr>
              <p:spPr bwMode="auto">
                <a:xfrm>
                  <a:off x="1008" y="-336"/>
                  <a:ext cx="0" cy="19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34852" name="Line 292"/>
                <p:cNvSpPr>
                  <a:spLocks noChangeShapeType="1"/>
                </p:cNvSpPr>
                <p:nvPr/>
              </p:nvSpPr>
              <p:spPr bwMode="auto">
                <a:xfrm flipH="1">
                  <a:off x="912" y="-144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34853" name="Line 293"/>
                <p:cNvSpPr>
                  <a:spLocks noChangeShapeType="1"/>
                </p:cNvSpPr>
                <p:nvPr/>
              </p:nvSpPr>
              <p:spPr bwMode="auto">
                <a:xfrm flipH="1">
                  <a:off x="912" y="-288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834854" name="Group 294"/>
              <p:cNvGrpSpPr>
                <a:grpSpLocks/>
              </p:cNvGrpSpPr>
              <p:nvPr/>
            </p:nvGrpSpPr>
            <p:grpSpPr bwMode="auto">
              <a:xfrm flipH="1">
                <a:off x="1968" y="96"/>
                <a:ext cx="96" cy="192"/>
                <a:chOff x="912" y="-336"/>
                <a:chExt cx="96" cy="192"/>
              </a:xfrm>
            </p:grpSpPr>
            <p:sp>
              <p:nvSpPr>
                <p:cNvPr id="834855" name="Line 295"/>
                <p:cNvSpPr>
                  <a:spLocks noChangeShapeType="1"/>
                </p:cNvSpPr>
                <p:nvPr/>
              </p:nvSpPr>
              <p:spPr bwMode="auto">
                <a:xfrm>
                  <a:off x="1008" y="-336"/>
                  <a:ext cx="0" cy="19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34856" name="Line 296"/>
                <p:cNvSpPr>
                  <a:spLocks noChangeShapeType="1"/>
                </p:cNvSpPr>
                <p:nvPr/>
              </p:nvSpPr>
              <p:spPr bwMode="auto">
                <a:xfrm flipH="1">
                  <a:off x="912" y="-144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34857" name="Line 297"/>
                <p:cNvSpPr>
                  <a:spLocks noChangeShapeType="1"/>
                </p:cNvSpPr>
                <p:nvPr/>
              </p:nvSpPr>
              <p:spPr bwMode="auto">
                <a:xfrm flipH="1">
                  <a:off x="912" y="-288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834858" name="Group 298"/>
              <p:cNvGrpSpPr>
                <a:grpSpLocks/>
              </p:cNvGrpSpPr>
              <p:nvPr/>
            </p:nvGrpSpPr>
            <p:grpSpPr bwMode="auto">
              <a:xfrm flipH="1">
                <a:off x="1680" y="-528"/>
                <a:ext cx="96" cy="192"/>
                <a:chOff x="912" y="-336"/>
                <a:chExt cx="96" cy="192"/>
              </a:xfrm>
            </p:grpSpPr>
            <p:sp>
              <p:nvSpPr>
                <p:cNvPr id="834859" name="Line 299"/>
                <p:cNvSpPr>
                  <a:spLocks noChangeShapeType="1"/>
                </p:cNvSpPr>
                <p:nvPr/>
              </p:nvSpPr>
              <p:spPr bwMode="auto">
                <a:xfrm>
                  <a:off x="1008" y="-336"/>
                  <a:ext cx="0" cy="19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34860" name="Line 300"/>
                <p:cNvSpPr>
                  <a:spLocks noChangeShapeType="1"/>
                </p:cNvSpPr>
                <p:nvPr/>
              </p:nvSpPr>
              <p:spPr bwMode="auto">
                <a:xfrm flipH="1">
                  <a:off x="912" y="-144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34861" name="Line 301"/>
                <p:cNvSpPr>
                  <a:spLocks noChangeShapeType="1"/>
                </p:cNvSpPr>
                <p:nvPr/>
              </p:nvSpPr>
              <p:spPr bwMode="auto">
                <a:xfrm flipH="1">
                  <a:off x="912" y="-288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834862" name="Group 302"/>
              <p:cNvGrpSpPr>
                <a:grpSpLocks/>
              </p:cNvGrpSpPr>
              <p:nvPr/>
            </p:nvGrpSpPr>
            <p:grpSpPr bwMode="auto">
              <a:xfrm flipH="1">
                <a:off x="1680" y="-384"/>
                <a:ext cx="96" cy="192"/>
                <a:chOff x="912" y="-336"/>
                <a:chExt cx="96" cy="192"/>
              </a:xfrm>
            </p:grpSpPr>
            <p:sp>
              <p:nvSpPr>
                <p:cNvPr id="834863" name="Line 303"/>
                <p:cNvSpPr>
                  <a:spLocks noChangeShapeType="1"/>
                </p:cNvSpPr>
                <p:nvPr/>
              </p:nvSpPr>
              <p:spPr bwMode="auto">
                <a:xfrm>
                  <a:off x="1008" y="-336"/>
                  <a:ext cx="0" cy="19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34864" name="Line 304"/>
                <p:cNvSpPr>
                  <a:spLocks noChangeShapeType="1"/>
                </p:cNvSpPr>
                <p:nvPr/>
              </p:nvSpPr>
              <p:spPr bwMode="auto">
                <a:xfrm flipH="1">
                  <a:off x="912" y="-144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34865" name="Line 305"/>
                <p:cNvSpPr>
                  <a:spLocks noChangeShapeType="1"/>
                </p:cNvSpPr>
                <p:nvPr/>
              </p:nvSpPr>
              <p:spPr bwMode="auto">
                <a:xfrm flipH="1">
                  <a:off x="912" y="-288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834866" name="Line 306"/>
              <p:cNvSpPr>
                <a:spLocks noChangeShapeType="1"/>
              </p:cNvSpPr>
              <p:nvPr/>
            </p:nvSpPr>
            <p:spPr bwMode="auto">
              <a:xfrm flipH="1">
                <a:off x="1392" y="384"/>
                <a:ext cx="0" cy="4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34867" name="Line 307"/>
              <p:cNvSpPr>
                <a:spLocks noChangeShapeType="1"/>
              </p:cNvSpPr>
              <p:nvPr/>
            </p:nvSpPr>
            <p:spPr bwMode="auto">
              <a:xfrm>
                <a:off x="1392" y="432"/>
                <a:ext cx="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834868" name="Oval 308"/>
            <p:cNvSpPr>
              <a:spLocks noChangeArrowheads="1"/>
            </p:cNvSpPr>
            <p:nvPr/>
          </p:nvSpPr>
          <p:spPr bwMode="auto">
            <a:xfrm>
              <a:off x="1834" y="2371"/>
              <a:ext cx="86" cy="77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4869" name="Oval 309"/>
            <p:cNvSpPr>
              <a:spLocks noChangeArrowheads="1"/>
            </p:cNvSpPr>
            <p:nvPr/>
          </p:nvSpPr>
          <p:spPr bwMode="auto">
            <a:xfrm>
              <a:off x="1824" y="2179"/>
              <a:ext cx="86" cy="77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4870" name="Oval 310"/>
            <p:cNvSpPr>
              <a:spLocks noChangeArrowheads="1"/>
            </p:cNvSpPr>
            <p:nvPr/>
          </p:nvSpPr>
          <p:spPr bwMode="auto">
            <a:xfrm>
              <a:off x="2093" y="2410"/>
              <a:ext cx="86" cy="76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4871" name="Oval 311"/>
            <p:cNvSpPr>
              <a:spLocks noChangeArrowheads="1"/>
            </p:cNvSpPr>
            <p:nvPr/>
          </p:nvSpPr>
          <p:spPr bwMode="auto">
            <a:xfrm>
              <a:off x="1834" y="2525"/>
              <a:ext cx="86" cy="77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4872" name="Rectangle 312"/>
            <p:cNvSpPr>
              <a:spLocks noChangeArrowheads="1"/>
            </p:cNvSpPr>
            <p:nvPr/>
          </p:nvSpPr>
          <p:spPr bwMode="auto">
            <a:xfrm>
              <a:off x="2179" y="2486"/>
              <a:ext cx="173" cy="3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4873" name="Rectangle 313"/>
            <p:cNvSpPr>
              <a:spLocks noChangeArrowheads="1"/>
            </p:cNvSpPr>
            <p:nvPr/>
          </p:nvSpPr>
          <p:spPr bwMode="auto">
            <a:xfrm>
              <a:off x="1920" y="2602"/>
              <a:ext cx="173" cy="3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4874" name="Rectangle 314"/>
            <p:cNvSpPr>
              <a:spLocks noChangeArrowheads="1"/>
            </p:cNvSpPr>
            <p:nvPr/>
          </p:nvSpPr>
          <p:spPr bwMode="auto">
            <a:xfrm>
              <a:off x="2179" y="2544"/>
              <a:ext cx="173" cy="3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4875" name="Rectangle 315"/>
            <p:cNvSpPr>
              <a:spLocks noChangeArrowheads="1"/>
            </p:cNvSpPr>
            <p:nvPr/>
          </p:nvSpPr>
          <p:spPr bwMode="auto">
            <a:xfrm>
              <a:off x="1488" y="2314"/>
              <a:ext cx="173" cy="3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4876" name="Rectangle 316"/>
            <p:cNvSpPr>
              <a:spLocks noChangeArrowheads="1"/>
            </p:cNvSpPr>
            <p:nvPr/>
          </p:nvSpPr>
          <p:spPr bwMode="auto">
            <a:xfrm>
              <a:off x="1488" y="2371"/>
              <a:ext cx="173" cy="3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4877" name="Line 317"/>
            <p:cNvSpPr>
              <a:spLocks noChangeShapeType="1"/>
            </p:cNvSpPr>
            <p:nvPr/>
          </p:nvSpPr>
          <p:spPr bwMode="auto">
            <a:xfrm>
              <a:off x="1747" y="2294"/>
              <a:ext cx="108" cy="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34878" name="Line 318"/>
            <p:cNvSpPr>
              <a:spLocks noChangeShapeType="1"/>
            </p:cNvSpPr>
            <p:nvPr/>
          </p:nvSpPr>
          <p:spPr bwMode="auto">
            <a:xfrm flipV="1">
              <a:off x="1769" y="2208"/>
              <a:ext cx="55" cy="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34879" name="Line 319"/>
            <p:cNvSpPr>
              <a:spLocks noChangeShapeType="1"/>
            </p:cNvSpPr>
            <p:nvPr/>
          </p:nvSpPr>
          <p:spPr bwMode="auto">
            <a:xfrm flipH="1">
              <a:off x="1877" y="2448"/>
              <a:ext cx="0" cy="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34880" name="Line 320"/>
            <p:cNvSpPr>
              <a:spLocks noChangeShapeType="1"/>
            </p:cNvSpPr>
            <p:nvPr/>
          </p:nvSpPr>
          <p:spPr bwMode="auto">
            <a:xfrm>
              <a:off x="1920" y="2410"/>
              <a:ext cx="173" cy="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34881" name="Oval 321"/>
            <p:cNvSpPr>
              <a:spLocks noChangeArrowheads="1"/>
            </p:cNvSpPr>
            <p:nvPr/>
          </p:nvSpPr>
          <p:spPr bwMode="auto">
            <a:xfrm>
              <a:off x="1682" y="2237"/>
              <a:ext cx="87" cy="77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4882" name="Line 322"/>
            <p:cNvSpPr>
              <a:spLocks noChangeShapeType="1"/>
            </p:cNvSpPr>
            <p:nvPr/>
          </p:nvSpPr>
          <p:spPr bwMode="auto">
            <a:xfrm flipH="1">
              <a:off x="1898" y="2208"/>
              <a:ext cx="70" cy="1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34883" name="Line 323"/>
            <p:cNvSpPr>
              <a:spLocks noChangeShapeType="1"/>
            </p:cNvSpPr>
            <p:nvPr/>
          </p:nvSpPr>
          <p:spPr bwMode="auto">
            <a:xfrm flipV="1">
              <a:off x="1920" y="2467"/>
              <a:ext cx="173" cy="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834884" name="Group 324"/>
            <p:cNvGrpSpPr>
              <a:grpSpLocks/>
            </p:cNvGrpSpPr>
            <p:nvPr/>
          </p:nvGrpSpPr>
          <p:grpSpPr bwMode="auto">
            <a:xfrm>
              <a:off x="1661" y="2314"/>
              <a:ext cx="43" cy="76"/>
              <a:chOff x="912" y="-336"/>
              <a:chExt cx="96" cy="192"/>
            </a:xfrm>
          </p:grpSpPr>
          <p:sp>
            <p:nvSpPr>
              <p:cNvPr id="834885" name="Line 325"/>
              <p:cNvSpPr>
                <a:spLocks noChangeShapeType="1"/>
              </p:cNvSpPr>
              <p:nvPr/>
            </p:nvSpPr>
            <p:spPr bwMode="auto">
              <a:xfrm>
                <a:off x="1008" y="-336"/>
                <a:ext cx="0" cy="1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34886" name="Line 326"/>
              <p:cNvSpPr>
                <a:spLocks noChangeShapeType="1"/>
              </p:cNvSpPr>
              <p:nvPr/>
            </p:nvSpPr>
            <p:spPr bwMode="auto">
              <a:xfrm flipH="1">
                <a:off x="912" y="-144"/>
                <a:ext cx="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34887" name="Line 327"/>
              <p:cNvSpPr>
                <a:spLocks noChangeShapeType="1"/>
              </p:cNvSpPr>
              <p:nvPr/>
            </p:nvSpPr>
            <p:spPr bwMode="auto">
              <a:xfrm flipH="1">
                <a:off x="912" y="-288"/>
                <a:ext cx="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834888" name="Group 328"/>
            <p:cNvGrpSpPr>
              <a:grpSpLocks/>
            </p:cNvGrpSpPr>
            <p:nvPr/>
          </p:nvGrpSpPr>
          <p:grpSpPr bwMode="auto">
            <a:xfrm flipH="1">
              <a:off x="2136" y="2486"/>
              <a:ext cx="43" cy="77"/>
              <a:chOff x="912" y="-336"/>
              <a:chExt cx="96" cy="192"/>
            </a:xfrm>
          </p:grpSpPr>
          <p:sp>
            <p:nvSpPr>
              <p:cNvPr id="834889" name="Line 329"/>
              <p:cNvSpPr>
                <a:spLocks noChangeShapeType="1"/>
              </p:cNvSpPr>
              <p:nvPr/>
            </p:nvSpPr>
            <p:spPr bwMode="auto">
              <a:xfrm>
                <a:off x="1008" y="-336"/>
                <a:ext cx="0" cy="1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34890" name="Line 330"/>
              <p:cNvSpPr>
                <a:spLocks noChangeShapeType="1"/>
              </p:cNvSpPr>
              <p:nvPr/>
            </p:nvSpPr>
            <p:spPr bwMode="auto">
              <a:xfrm flipH="1">
                <a:off x="912" y="-144"/>
                <a:ext cx="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34891" name="Line 331"/>
              <p:cNvSpPr>
                <a:spLocks noChangeShapeType="1"/>
              </p:cNvSpPr>
              <p:nvPr/>
            </p:nvSpPr>
            <p:spPr bwMode="auto">
              <a:xfrm flipH="1">
                <a:off x="912" y="-288"/>
                <a:ext cx="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834892" name="Line 332"/>
            <p:cNvSpPr>
              <a:spLocks noChangeShapeType="1"/>
            </p:cNvSpPr>
            <p:nvPr/>
          </p:nvSpPr>
          <p:spPr bwMode="auto">
            <a:xfrm flipH="1">
              <a:off x="1877" y="2602"/>
              <a:ext cx="0" cy="1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34893" name="Line 333"/>
            <p:cNvSpPr>
              <a:spLocks noChangeShapeType="1"/>
            </p:cNvSpPr>
            <p:nvPr/>
          </p:nvSpPr>
          <p:spPr bwMode="auto">
            <a:xfrm>
              <a:off x="1877" y="2621"/>
              <a:ext cx="4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34894" name="Group 334"/>
          <p:cNvGrpSpPr>
            <a:grpSpLocks/>
          </p:cNvGrpSpPr>
          <p:nvPr/>
        </p:nvGrpSpPr>
        <p:grpSpPr bwMode="auto">
          <a:xfrm>
            <a:off x="4643438" y="4872038"/>
            <a:ext cx="1079500" cy="792162"/>
            <a:chOff x="1488" y="1776"/>
            <a:chExt cx="960" cy="864"/>
          </a:xfrm>
        </p:grpSpPr>
        <p:grpSp>
          <p:nvGrpSpPr>
            <p:cNvPr id="834895" name="Group 335"/>
            <p:cNvGrpSpPr>
              <a:grpSpLocks/>
            </p:cNvGrpSpPr>
            <p:nvPr/>
          </p:nvGrpSpPr>
          <p:grpSpPr bwMode="auto">
            <a:xfrm>
              <a:off x="1584" y="1776"/>
              <a:ext cx="864" cy="480"/>
              <a:chOff x="528" y="-720"/>
              <a:chExt cx="1920" cy="1200"/>
            </a:xfrm>
          </p:grpSpPr>
          <p:sp>
            <p:nvSpPr>
              <p:cNvPr id="834896" name="Oval 336"/>
              <p:cNvSpPr>
                <a:spLocks noChangeArrowheads="1"/>
              </p:cNvSpPr>
              <p:nvPr/>
            </p:nvSpPr>
            <p:spPr bwMode="auto">
              <a:xfrm>
                <a:off x="1296" y="-192"/>
                <a:ext cx="192" cy="192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34897" name="Oval 337"/>
              <p:cNvSpPr>
                <a:spLocks noChangeArrowheads="1"/>
              </p:cNvSpPr>
              <p:nvPr/>
            </p:nvSpPr>
            <p:spPr bwMode="auto">
              <a:xfrm>
                <a:off x="1536" y="-720"/>
                <a:ext cx="192" cy="192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34898" name="Oval 338"/>
              <p:cNvSpPr>
                <a:spLocks noChangeArrowheads="1"/>
              </p:cNvSpPr>
              <p:nvPr/>
            </p:nvSpPr>
            <p:spPr bwMode="auto">
              <a:xfrm>
                <a:off x="1872" y="-96"/>
                <a:ext cx="192" cy="192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34899" name="Oval 339"/>
              <p:cNvSpPr>
                <a:spLocks noChangeArrowheads="1"/>
              </p:cNvSpPr>
              <p:nvPr/>
            </p:nvSpPr>
            <p:spPr bwMode="auto">
              <a:xfrm>
                <a:off x="1296" y="192"/>
                <a:ext cx="192" cy="192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34900" name="Rectangle 340"/>
              <p:cNvSpPr>
                <a:spLocks noChangeArrowheads="1"/>
              </p:cNvSpPr>
              <p:nvPr/>
            </p:nvSpPr>
            <p:spPr bwMode="auto">
              <a:xfrm>
                <a:off x="1776" y="-384"/>
                <a:ext cx="384" cy="9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34901" name="Rectangle 341"/>
              <p:cNvSpPr>
                <a:spLocks noChangeArrowheads="1"/>
              </p:cNvSpPr>
              <p:nvPr/>
            </p:nvSpPr>
            <p:spPr bwMode="auto">
              <a:xfrm>
                <a:off x="1776" y="-528"/>
                <a:ext cx="384" cy="9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34902" name="Rectangle 342"/>
              <p:cNvSpPr>
                <a:spLocks noChangeArrowheads="1"/>
              </p:cNvSpPr>
              <p:nvPr/>
            </p:nvSpPr>
            <p:spPr bwMode="auto">
              <a:xfrm>
                <a:off x="1776" y="-240"/>
                <a:ext cx="384" cy="9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34903" name="Rectangle 343"/>
              <p:cNvSpPr>
                <a:spLocks noChangeArrowheads="1"/>
              </p:cNvSpPr>
              <p:nvPr/>
            </p:nvSpPr>
            <p:spPr bwMode="auto">
              <a:xfrm>
                <a:off x="2064" y="96"/>
                <a:ext cx="384" cy="9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34904" name="Rectangle 344"/>
              <p:cNvSpPr>
                <a:spLocks noChangeArrowheads="1"/>
              </p:cNvSpPr>
              <p:nvPr/>
            </p:nvSpPr>
            <p:spPr bwMode="auto">
              <a:xfrm>
                <a:off x="1488" y="384"/>
                <a:ext cx="384" cy="9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34905" name="Rectangle 345"/>
              <p:cNvSpPr>
                <a:spLocks noChangeArrowheads="1"/>
              </p:cNvSpPr>
              <p:nvPr/>
            </p:nvSpPr>
            <p:spPr bwMode="auto">
              <a:xfrm>
                <a:off x="2064" y="240"/>
                <a:ext cx="384" cy="9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34906" name="Rectangle 346"/>
              <p:cNvSpPr>
                <a:spLocks noChangeArrowheads="1"/>
              </p:cNvSpPr>
              <p:nvPr/>
            </p:nvSpPr>
            <p:spPr bwMode="auto">
              <a:xfrm>
                <a:off x="528" y="-336"/>
                <a:ext cx="384" cy="9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34907" name="Rectangle 347"/>
              <p:cNvSpPr>
                <a:spLocks noChangeArrowheads="1"/>
              </p:cNvSpPr>
              <p:nvPr/>
            </p:nvSpPr>
            <p:spPr bwMode="auto">
              <a:xfrm>
                <a:off x="528" y="-192"/>
                <a:ext cx="384" cy="9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34908" name="Line 348"/>
              <p:cNvSpPr>
                <a:spLocks noChangeShapeType="1"/>
              </p:cNvSpPr>
              <p:nvPr/>
            </p:nvSpPr>
            <p:spPr bwMode="auto">
              <a:xfrm>
                <a:off x="1104" y="-384"/>
                <a:ext cx="240" cy="1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34909" name="Line 349"/>
              <p:cNvSpPr>
                <a:spLocks noChangeShapeType="1"/>
              </p:cNvSpPr>
              <p:nvPr/>
            </p:nvSpPr>
            <p:spPr bwMode="auto">
              <a:xfrm flipV="1">
                <a:off x="1152" y="-624"/>
                <a:ext cx="384" cy="1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34910" name="Line 350"/>
              <p:cNvSpPr>
                <a:spLocks noChangeShapeType="1"/>
              </p:cNvSpPr>
              <p:nvPr/>
            </p:nvSpPr>
            <p:spPr bwMode="auto">
              <a:xfrm flipH="1">
                <a:off x="1392" y="0"/>
                <a:ext cx="0" cy="1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34911" name="Line 351"/>
              <p:cNvSpPr>
                <a:spLocks noChangeShapeType="1"/>
              </p:cNvSpPr>
              <p:nvPr/>
            </p:nvSpPr>
            <p:spPr bwMode="auto">
              <a:xfrm>
                <a:off x="1488" y="-96"/>
                <a:ext cx="384" cy="9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34912" name="Oval 352"/>
              <p:cNvSpPr>
                <a:spLocks noChangeArrowheads="1"/>
              </p:cNvSpPr>
              <p:nvPr/>
            </p:nvSpPr>
            <p:spPr bwMode="auto">
              <a:xfrm>
                <a:off x="960" y="-528"/>
                <a:ext cx="192" cy="192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34913" name="Line 353"/>
              <p:cNvSpPr>
                <a:spLocks noChangeShapeType="1"/>
              </p:cNvSpPr>
              <p:nvPr/>
            </p:nvSpPr>
            <p:spPr bwMode="auto">
              <a:xfrm flipH="1">
                <a:off x="1440" y="-528"/>
                <a:ext cx="192" cy="3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34914" name="Line 354"/>
              <p:cNvSpPr>
                <a:spLocks noChangeShapeType="1"/>
              </p:cNvSpPr>
              <p:nvPr/>
            </p:nvSpPr>
            <p:spPr bwMode="auto">
              <a:xfrm flipV="1">
                <a:off x="1488" y="48"/>
                <a:ext cx="384" cy="1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834915" name="Group 355"/>
              <p:cNvGrpSpPr>
                <a:grpSpLocks/>
              </p:cNvGrpSpPr>
              <p:nvPr/>
            </p:nvGrpSpPr>
            <p:grpSpPr bwMode="auto">
              <a:xfrm>
                <a:off x="912" y="-336"/>
                <a:ext cx="96" cy="192"/>
                <a:chOff x="912" y="-336"/>
                <a:chExt cx="96" cy="192"/>
              </a:xfrm>
            </p:grpSpPr>
            <p:sp>
              <p:nvSpPr>
                <p:cNvPr id="834916" name="Line 356"/>
                <p:cNvSpPr>
                  <a:spLocks noChangeShapeType="1"/>
                </p:cNvSpPr>
                <p:nvPr/>
              </p:nvSpPr>
              <p:spPr bwMode="auto">
                <a:xfrm>
                  <a:off x="1008" y="-336"/>
                  <a:ext cx="0" cy="19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34917" name="Line 357"/>
                <p:cNvSpPr>
                  <a:spLocks noChangeShapeType="1"/>
                </p:cNvSpPr>
                <p:nvPr/>
              </p:nvSpPr>
              <p:spPr bwMode="auto">
                <a:xfrm flipH="1">
                  <a:off x="912" y="-144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34918" name="Line 358"/>
                <p:cNvSpPr>
                  <a:spLocks noChangeShapeType="1"/>
                </p:cNvSpPr>
                <p:nvPr/>
              </p:nvSpPr>
              <p:spPr bwMode="auto">
                <a:xfrm flipH="1">
                  <a:off x="912" y="-288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834919" name="Group 359"/>
              <p:cNvGrpSpPr>
                <a:grpSpLocks/>
              </p:cNvGrpSpPr>
              <p:nvPr/>
            </p:nvGrpSpPr>
            <p:grpSpPr bwMode="auto">
              <a:xfrm flipH="1">
                <a:off x="1968" y="96"/>
                <a:ext cx="96" cy="192"/>
                <a:chOff x="912" y="-336"/>
                <a:chExt cx="96" cy="192"/>
              </a:xfrm>
            </p:grpSpPr>
            <p:sp>
              <p:nvSpPr>
                <p:cNvPr id="834920" name="Line 360"/>
                <p:cNvSpPr>
                  <a:spLocks noChangeShapeType="1"/>
                </p:cNvSpPr>
                <p:nvPr/>
              </p:nvSpPr>
              <p:spPr bwMode="auto">
                <a:xfrm>
                  <a:off x="1008" y="-336"/>
                  <a:ext cx="0" cy="19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34921" name="Line 361"/>
                <p:cNvSpPr>
                  <a:spLocks noChangeShapeType="1"/>
                </p:cNvSpPr>
                <p:nvPr/>
              </p:nvSpPr>
              <p:spPr bwMode="auto">
                <a:xfrm flipH="1">
                  <a:off x="912" y="-144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34922" name="Line 362"/>
                <p:cNvSpPr>
                  <a:spLocks noChangeShapeType="1"/>
                </p:cNvSpPr>
                <p:nvPr/>
              </p:nvSpPr>
              <p:spPr bwMode="auto">
                <a:xfrm flipH="1">
                  <a:off x="912" y="-288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834923" name="Group 363"/>
              <p:cNvGrpSpPr>
                <a:grpSpLocks/>
              </p:cNvGrpSpPr>
              <p:nvPr/>
            </p:nvGrpSpPr>
            <p:grpSpPr bwMode="auto">
              <a:xfrm flipH="1">
                <a:off x="1680" y="-528"/>
                <a:ext cx="96" cy="192"/>
                <a:chOff x="912" y="-336"/>
                <a:chExt cx="96" cy="192"/>
              </a:xfrm>
            </p:grpSpPr>
            <p:sp>
              <p:nvSpPr>
                <p:cNvPr id="834924" name="Line 364"/>
                <p:cNvSpPr>
                  <a:spLocks noChangeShapeType="1"/>
                </p:cNvSpPr>
                <p:nvPr/>
              </p:nvSpPr>
              <p:spPr bwMode="auto">
                <a:xfrm>
                  <a:off x="1008" y="-336"/>
                  <a:ext cx="0" cy="19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34925" name="Line 365"/>
                <p:cNvSpPr>
                  <a:spLocks noChangeShapeType="1"/>
                </p:cNvSpPr>
                <p:nvPr/>
              </p:nvSpPr>
              <p:spPr bwMode="auto">
                <a:xfrm flipH="1">
                  <a:off x="912" y="-144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34926" name="Line 366"/>
                <p:cNvSpPr>
                  <a:spLocks noChangeShapeType="1"/>
                </p:cNvSpPr>
                <p:nvPr/>
              </p:nvSpPr>
              <p:spPr bwMode="auto">
                <a:xfrm flipH="1">
                  <a:off x="912" y="-288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834927" name="Group 367"/>
              <p:cNvGrpSpPr>
                <a:grpSpLocks/>
              </p:cNvGrpSpPr>
              <p:nvPr/>
            </p:nvGrpSpPr>
            <p:grpSpPr bwMode="auto">
              <a:xfrm flipH="1">
                <a:off x="1680" y="-384"/>
                <a:ext cx="96" cy="192"/>
                <a:chOff x="912" y="-336"/>
                <a:chExt cx="96" cy="192"/>
              </a:xfrm>
            </p:grpSpPr>
            <p:sp>
              <p:nvSpPr>
                <p:cNvPr id="834928" name="Line 368"/>
                <p:cNvSpPr>
                  <a:spLocks noChangeShapeType="1"/>
                </p:cNvSpPr>
                <p:nvPr/>
              </p:nvSpPr>
              <p:spPr bwMode="auto">
                <a:xfrm>
                  <a:off x="1008" y="-336"/>
                  <a:ext cx="0" cy="19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34929" name="Line 369"/>
                <p:cNvSpPr>
                  <a:spLocks noChangeShapeType="1"/>
                </p:cNvSpPr>
                <p:nvPr/>
              </p:nvSpPr>
              <p:spPr bwMode="auto">
                <a:xfrm flipH="1">
                  <a:off x="912" y="-144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34930" name="Line 370"/>
                <p:cNvSpPr>
                  <a:spLocks noChangeShapeType="1"/>
                </p:cNvSpPr>
                <p:nvPr/>
              </p:nvSpPr>
              <p:spPr bwMode="auto">
                <a:xfrm flipH="1">
                  <a:off x="912" y="-288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834931" name="Line 371"/>
              <p:cNvSpPr>
                <a:spLocks noChangeShapeType="1"/>
              </p:cNvSpPr>
              <p:nvPr/>
            </p:nvSpPr>
            <p:spPr bwMode="auto">
              <a:xfrm flipH="1">
                <a:off x="1392" y="384"/>
                <a:ext cx="0" cy="4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34932" name="Line 372"/>
              <p:cNvSpPr>
                <a:spLocks noChangeShapeType="1"/>
              </p:cNvSpPr>
              <p:nvPr/>
            </p:nvSpPr>
            <p:spPr bwMode="auto">
              <a:xfrm>
                <a:off x="1392" y="432"/>
                <a:ext cx="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834933" name="Oval 373"/>
            <p:cNvSpPr>
              <a:spLocks noChangeArrowheads="1"/>
            </p:cNvSpPr>
            <p:nvPr/>
          </p:nvSpPr>
          <p:spPr bwMode="auto">
            <a:xfrm>
              <a:off x="1834" y="2371"/>
              <a:ext cx="86" cy="77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4934" name="Oval 374"/>
            <p:cNvSpPr>
              <a:spLocks noChangeArrowheads="1"/>
            </p:cNvSpPr>
            <p:nvPr/>
          </p:nvSpPr>
          <p:spPr bwMode="auto">
            <a:xfrm>
              <a:off x="1824" y="2179"/>
              <a:ext cx="86" cy="77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4935" name="Oval 375"/>
            <p:cNvSpPr>
              <a:spLocks noChangeArrowheads="1"/>
            </p:cNvSpPr>
            <p:nvPr/>
          </p:nvSpPr>
          <p:spPr bwMode="auto">
            <a:xfrm>
              <a:off x="2093" y="2410"/>
              <a:ext cx="86" cy="76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4936" name="Oval 376"/>
            <p:cNvSpPr>
              <a:spLocks noChangeArrowheads="1"/>
            </p:cNvSpPr>
            <p:nvPr/>
          </p:nvSpPr>
          <p:spPr bwMode="auto">
            <a:xfrm>
              <a:off x="1834" y="2525"/>
              <a:ext cx="86" cy="77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4937" name="Rectangle 377"/>
            <p:cNvSpPr>
              <a:spLocks noChangeArrowheads="1"/>
            </p:cNvSpPr>
            <p:nvPr/>
          </p:nvSpPr>
          <p:spPr bwMode="auto">
            <a:xfrm>
              <a:off x="2179" y="2486"/>
              <a:ext cx="173" cy="3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4938" name="Rectangle 378"/>
            <p:cNvSpPr>
              <a:spLocks noChangeArrowheads="1"/>
            </p:cNvSpPr>
            <p:nvPr/>
          </p:nvSpPr>
          <p:spPr bwMode="auto">
            <a:xfrm>
              <a:off x="1920" y="2602"/>
              <a:ext cx="173" cy="3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4939" name="Rectangle 379"/>
            <p:cNvSpPr>
              <a:spLocks noChangeArrowheads="1"/>
            </p:cNvSpPr>
            <p:nvPr/>
          </p:nvSpPr>
          <p:spPr bwMode="auto">
            <a:xfrm>
              <a:off x="2179" y="2544"/>
              <a:ext cx="173" cy="3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4940" name="Rectangle 380"/>
            <p:cNvSpPr>
              <a:spLocks noChangeArrowheads="1"/>
            </p:cNvSpPr>
            <p:nvPr/>
          </p:nvSpPr>
          <p:spPr bwMode="auto">
            <a:xfrm>
              <a:off x="1488" y="2314"/>
              <a:ext cx="173" cy="3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4941" name="Rectangle 381"/>
            <p:cNvSpPr>
              <a:spLocks noChangeArrowheads="1"/>
            </p:cNvSpPr>
            <p:nvPr/>
          </p:nvSpPr>
          <p:spPr bwMode="auto">
            <a:xfrm>
              <a:off x="1488" y="2371"/>
              <a:ext cx="173" cy="3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4942" name="Line 382"/>
            <p:cNvSpPr>
              <a:spLocks noChangeShapeType="1"/>
            </p:cNvSpPr>
            <p:nvPr/>
          </p:nvSpPr>
          <p:spPr bwMode="auto">
            <a:xfrm>
              <a:off x="1747" y="2294"/>
              <a:ext cx="108" cy="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34943" name="Line 383"/>
            <p:cNvSpPr>
              <a:spLocks noChangeShapeType="1"/>
            </p:cNvSpPr>
            <p:nvPr/>
          </p:nvSpPr>
          <p:spPr bwMode="auto">
            <a:xfrm flipV="1">
              <a:off x="1769" y="2208"/>
              <a:ext cx="55" cy="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34944" name="Line 384"/>
            <p:cNvSpPr>
              <a:spLocks noChangeShapeType="1"/>
            </p:cNvSpPr>
            <p:nvPr/>
          </p:nvSpPr>
          <p:spPr bwMode="auto">
            <a:xfrm flipH="1">
              <a:off x="1877" y="2448"/>
              <a:ext cx="0" cy="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34945" name="Line 385"/>
            <p:cNvSpPr>
              <a:spLocks noChangeShapeType="1"/>
            </p:cNvSpPr>
            <p:nvPr/>
          </p:nvSpPr>
          <p:spPr bwMode="auto">
            <a:xfrm>
              <a:off x="1920" y="2410"/>
              <a:ext cx="173" cy="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34946" name="Oval 386"/>
            <p:cNvSpPr>
              <a:spLocks noChangeArrowheads="1"/>
            </p:cNvSpPr>
            <p:nvPr/>
          </p:nvSpPr>
          <p:spPr bwMode="auto">
            <a:xfrm>
              <a:off x="1682" y="2237"/>
              <a:ext cx="87" cy="77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4947" name="Line 387"/>
            <p:cNvSpPr>
              <a:spLocks noChangeShapeType="1"/>
            </p:cNvSpPr>
            <p:nvPr/>
          </p:nvSpPr>
          <p:spPr bwMode="auto">
            <a:xfrm flipH="1">
              <a:off x="1898" y="2208"/>
              <a:ext cx="70" cy="1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34948" name="Line 388"/>
            <p:cNvSpPr>
              <a:spLocks noChangeShapeType="1"/>
            </p:cNvSpPr>
            <p:nvPr/>
          </p:nvSpPr>
          <p:spPr bwMode="auto">
            <a:xfrm flipV="1">
              <a:off x="1920" y="2467"/>
              <a:ext cx="173" cy="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834949" name="Group 389"/>
            <p:cNvGrpSpPr>
              <a:grpSpLocks/>
            </p:cNvGrpSpPr>
            <p:nvPr/>
          </p:nvGrpSpPr>
          <p:grpSpPr bwMode="auto">
            <a:xfrm>
              <a:off x="1661" y="2314"/>
              <a:ext cx="43" cy="76"/>
              <a:chOff x="912" y="-336"/>
              <a:chExt cx="96" cy="192"/>
            </a:xfrm>
          </p:grpSpPr>
          <p:sp>
            <p:nvSpPr>
              <p:cNvPr id="834950" name="Line 390"/>
              <p:cNvSpPr>
                <a:spLocks noChangeShapeType="1"/>
              </p:cNvSpPr>
              <p:nvPr/>
            </p:nvSpPr>
            <p:spPr bwMode="auto">
              <a:xfrm>
                <a:off x="1008" y="-336"/>
                <a:ext cx="0" cy="1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34951" name="Line 391"/>
              <p:cNvSpPr>
                <a:spLocks noChangeShapeType="1"/>
              </p:cNvSpPr>
              <p:nvPr/>
            </p:nvSpPr>
            <p:spPr bwMode="auto">
              <a:xfrm flipH="1">
                <a:off x="912" y="-144"/>
                <a:ext cx="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34952" name="Line 392"/>
              <p:cNvSpPr>
                <a:spLocks noChangeShapeType="1"/>
              </p:cNvSpPr>
              <p:nvPr/>
            </p:nvSpPr>
            <p:spPr bwMode="auto">
              <a:xfrm flipH="1">
                <a:off x="912" y="-288"/>
                <a:ext cx="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834953" name="Group 393"/>
            <p:cNvGrpSpPr>
              <a:grpSpLocks/>
            </p:cNvGrpSpPr>
            <p:nvPr/>
          </p:nvGrpSpPr>
          <p:grpSpPr bwMode="auto">
            <a:xfrm flipH="1">
              <a:off x="2136" y="2486"/>
              <a:ext cx="43" cy="77"/>
              <a:chOff x="912" y="-336"/>
              <a:chExt cx="96" cy="192"/>
            </a:xfrm>
          </p:grpSpPr>
          <p:sp>
            <p:nvSpPr>
              <p:cNvPr id="834954" name="Line 394"/>
              <p:cNvSpPr>
                <a:spLocks noChangeShapeType="1"/>
              </p:cNvSpPr>
              <p:nvPr/>
            </p:nvSpPr>
            <p:spPr bwMode="auto">
              <a:xfrm>
                <a:off x="1008" y="-336"/>
                <a:ext cx="0" cy="1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34955" name="Line 395"/>
              <p:cNvSpPr>
                <a:spLocks noChangeShapeType="1"/>
              </p:cNvSpPr>
              <p:nvPr/>
            </p:nvSpPr>
            <p:spPr bwMode="auto">
              <a:xfrm flipH="1">
                <a:off x="912" y="-144"/>
                <a:ext cx="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34956" name="Line 396"/>
              <p:cNvSpPr>
                <a:spLocks noChangeShapeType="1"/>
              </p:cNvSpPr>
              <p:nvPr/>
            </p:nvSpPr>
            <p:spPr bwMode="auto">
              <a:xfrm flipH="1">
                <a:off x="912" y="-288"/>
                <a:ext cx="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834957" name="Line 397"/>
            <p:cNvSpPr>
              <a:spLocks noChangeShapeType="1"/>
            </p:cNvSpPr>
            <p:nvPr/>
          </p:nvSpPr>
          <p:spPr bwMode="auto">
            <a:xfrm flipH="1">
              <a:off x="1877" y="2602"/>
              <a:ext cx="0" cy="1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34958" name="Line 398"/>
            <p:cNvSpPr>
              <a:spLocks noChangeShapeType="1"/>
            </p:cNvSpPr>
            <p:nvPr/>
          </p:nvSpPr>
          <p:spPr bwMode="auto">
            <a:xfrm>
              <a:off x="1877" y="2621"/>
              <a:ext cx="4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34959" name="Group 399"/>
          <p:cNvGrpSpPr>
            <a:grpSpLocks/>
          </p:cNvGrpSpPr>
          <p:nvPr/>
        </p:nvGrpSpPr>
        <p:grpSpPr bwMode="auto">
          <a:xfrm>
            <a:off x="5940425" y="4583113"/>
            <a:ext cx="1079500" cy="792162"/>
            <a:chOff x="1488" y="1776"/>
            <a:chExt cx="960" cy="864"/>
          </a:xfrm>
        </p:grpSpPr>
        <p:grpSp>
          <p:nvGrpSpPr>
            <p:cNvPr id="834960" name="Group 400"/>
            <p:cNvGrpSpPr>
              <a:grpSpLocks/>
            </p:cNvGrpSpPr>
            <p:nvPr/>
          </p:nvGrpSpPr>
          <p:grpSpPr bwMode="auto">
            <a:xfrm>
              <a:off x="1584" y="1776"/>
              <a:ext cx="864" cy="480"/>
              <a:chOff x="528" y="-720"/>
              <a:chExt cx="1920" cy="1200"/>
            </a:xfrm>
          </p:grpSpPr>
          <p:sp>
            <p:nvSpPr>
              <p:cNvPr id="834961" name="Oval 401"/>
              <p:cNvSpPr>
                <a:spLocks noChangeArrowheads="1"/>
              </p:cNvSpPr>
              <p:nvPr/>
            </p:nvSpPr>
            <p:spPr bwMode="auto">
              <a:xfrm>
                <a:off x="1296" y="-192"/>
                <a:ext cx="192" cy="192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34962" name="Oval 402"/>
              <p:cNvSpPr>
                <a:spLocks noChangeArrowheads="1"/>
              </p:cNvSpPr>
              <p:nvPr/>
            </p:nvSpPr>
            <p:spPr bwMode="auto">
              <a:xfrm>
                <a:off x="1536" y="-720"/>
                <a:ext cx="192" cy="192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34963" name="Oval 403"/>
              <p:cNvSpPr>
                <a:spLocks noChangeArrowheads="1"/>
              </p:cNvSpPr>
              <p:nvPr/>
            </p:nvSpPr>
            <p:spPr bwMode="auto">
              <a:xfrm>
                <a:off x="1872" y="-96"/>
                <a:ext cx="192" cy="192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34964" name="Oval 404"/>
              <p:cNvSpPr>
                <a:spLocks noChangeArrowheads="1"/>
              </p:cNvSpPr>
              <p:nvPr/>
            </p:nvSpPr>
            <p:spPr bwMode="auto">
              <a:xfrm>
                <a:off x="1296" y="192"/>
                <a:ext cx="192" cy="192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34965" name="Rectangle 405"/>
              <p:cNvSpPr>
                <a:spLocks noChangeArrowheads="1"/>
              </p:cNvSpPr>
              <p:nvPr/>
            </p:nvSpPr>
            <p:spPr bwMode="auto">
              <a:xfrm>
                <a:off x="1776" y="-384"/>
                <a:ext cx="384" cy="9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34966" name="Rectangle 406"/>
              <p:cNvSpPr>
                <a:spLocks noChangeArrowheads="1"/>
              </p:cNvSpPr>
              <p:nvPr/>
            </p:nvSpPr>
            <p:spPr bwMode="auto">
              <a:xfrm>
                <a:off x="1776" y="-528"/>
                <a:ext cx="384" cy="9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34967" name="Rectangle 407"/>
              <p:cNvSpPr>
                <a:spLocks noChangeArrowheads="1"/>
              </p:cNvSpPr>
              <p:nvPr/>
            </p:nvSpPr>
            <p:spPr bwMode="auto">
              <a:xfrm>
                <a:off x="1776" y="-240"/>
                <a:ext cx="384" cy="9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34968" name="Rectangle 408"/>
              <p:cNvSpPr>
                <a:spLocks noChangeArrowheads="1"/>
              </p:cNvSpPr>
              <p:nvPr/>
            </p:nvSpPr>
            <p:spPr bwMode="auto">
              <a:xfrm>
                <a:off x="2064" y="96"/>
                <a:ext cx="384" cy="9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34969" name="Rectangle 409"/>
              <p:cNvSpPr>
                <a:spLocks noChangeArrowheads="1"/>
              </p:cNvSpPr>
              <p:nvPr/>
            </p:nvSpPr>
            <p:spPr bwMode="auto">
              <a:xfrm>
                <a:off x="1488" y="384"/>
                <a:ext cx="384" cy="9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34970" name="Rectangle 410"/>
              <p:cNvSpPr>
                <a:spLocks noChangeArrowheads="1"/>
              </p:cNvSpPr>
              <p:nvPr/>
            </p:nvSpPr>
            <p:spPr bwMode="auto">
              <a:xfrm>
                <a:off x="2064" y="240"/>
                <a:ext cx="384" cy="9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34971" name="Rectangle 411"/>
              <p:cNvSpPr>
                <a:spLocks noChangeArrowheads="1"/>
              </p:cNvSpPr>
              <p:nvPr/>
            </p:nvSpPr>
            <p:spPr bwMode="auto">
              <a:xfrm>
                <a:off x="528" y="-336"/>
                <a:ext cx="384" cy="9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34972" name="Rectangle 412"/>
              <p:cNvSpPr>
                <a:spLocks noChangeArrowheads="1"/>
              </p:cNvSpPr>
              <p:nvPr/>
            </p:nvSpPr>
            <p:spPr bwMode="auto">
              <a:xfrm>
                <a:off x="528" y="-192"/>
                <a:ext cx="384" cy="9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34973" name="Line 413"/>
              <p:cNvSpPr>
                <a:spLocks noChangeShapeType="1"/>
              </p:cNvSpPr>
              <p:nvPr/>
            </p:nvSpPr>
            <p:spPr bwMode="auto">
              <a:xfrm>
                <a:off x="1104" y="-384"/>
                <a:ext cx="240" cy="1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34974" name="Line 414"/>
              <p:cNvSpPr>
                <a:spLocks noChangeShapeType="1"/>
              </p:cNvSpPr>
              <p:nvPr/>
            </p:nvSpPr>
            <p:spPr bwMode="auto">
              <a:xfrm flipV="1">
                <a:off x="1152" y="-624"/>
                <a:ext cx="384" cy="1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34975" name="Line 415"/>
              <p:cNvSpPr>
                <a:spLocks noChangeShapeType="1"/>
              </p:cNvSpPr>
              <p:nvPr/>
            </p:nvSpPr>
            <p:spPr bwMode="auto">
              <a:xfrm flipH="1">
                <a:off x="1392" y="0"/>
                <a:ext cx="0" cy="1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34976" name="Line 416"/>
              <p:cNvSpPr>
                <a:spLocks noChangeShapeType="1"/>
              </p:cNvSpPr>
              <p:nvPr/>
            </p:nvSpPr>
            <p:spPr bwMode="auto">
              <a:xfrm>
                <a:off x="1488" y="-96"/>
                <a:ext cx="384" cy="9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34977" name="Oval 417"/>
              <p:cNvSpPr>
                <a:spLocks noChangeArrowheads="1"/>
              </p:cNvSpPr>
              <p:nvPr/>
            </p:nvSpPr>
            <p:spPr bwMode="auto">
              <a:xfrm>
                <a:off x="960" y="-528"/>
                <a:ext cx="192" cy="192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34978" name="Line 418"/>
              <p:cNvSpPr>
                <a:spLocks noChangeShapeType="1"/>
              </p:cNvSpPr>
              <p:nvPr/>
            </p:nvSpPr>
            <p:spPr bwMode="auto">
              <a:xfrm flipH="1">
                <a:off x="1440" y="-528"/>
                <a:ext cx="192" cy="3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34979" name="Line 419"/>
              <p:cNvSpPr>
                <a:spLocks noChangeShapeType="1"/>
              </p:cNvSpPr>
              <p:nvPr/>
            </p:nvSpPr>
            <p:spPr bwMode="auto">
              <a:xfrm flipV="1">
                <a:off x="1488" y="48"/>
                <a:ext cx="384" cy="1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834980" name="Group 420"/>
              <p:cNvGrpSpPr>
                <a:grpSpLocks/>
              </p:cNvGrpSpPr>
              <p:nvPr/>
            </p:nvGrpSpPr>
            <p:grpSpPr bwMode="auto">
              <a:xfrm>
                <a:off x="912" y="-336"/>
                <a:ext cx="96" cy="192"/>
                <a:chOff x="912" y="-336"/>
                <a:chExt cx="96" cy="192"/>
              </a:xfrm>
            </p:grpSpPr>
            <p:sp>
              <p:nvSpPr>
                <p:cNvPr id="834981" name="Line 421"/>
                <p:cNvSpPr>
                  <a:spLocks noChangeShapeType="1"/>
                </p:cNvSpPr>
                <p:nvPr/>
              </p:nvSpPr>
              <p:spPr bwMode="auto">
                <a:xfrm>
                  <a:off x="1008" y="-336"/>
                  <a:ext cx="0" cy="19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34982" name="Line 422"/>
                <p:cNvSpPr>
                  <a:spLocks noChangeShapeType="1"/>
                </p:cNvSpPr>
                <p:nvPr/>
              </p:nvSpPr>
              <p:spPr bwMode="auto">
                <a:xfrm flipH="1">
                  <a:off x="912" y="-144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34983" name="Line 423"/>
                <p:cNvSpPr>
                  <a:spLocks noChangeShapeType="1"/>
                </p:cNvSpPr>
                <p:nvPr/>
              </p:nvSpPr>
              <p:spPr bwMode="auto">
                <a:xfrm flipH="1">
                  <a:off x="912" y="-288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834984" name="Group 424"/>
              <p:cNvGrpSpPr>
                <a:grpSpLocks/>
              </p:cNvGrpSpPr>
              <p:nvPr/>
            </p:nvGrpSpPr>
            <p:grpSpPr bwMode="auto">
              <a:xfrm flipH="1">
                <a:off x="1968" y="96"/>
                <a:ext cx="96" cy="192"/>
                <a:chOff x="912" y="-336"/>
                <a:chExt cx="96" cy="192"/>
              </a:xfrm>
            </p:grpSpPr>
            <p:sp>
              <p:nvSpPr>
                <p:cNvPr id="834985" name="Line 425"/>
                <p:cNvSpPr>
                  <a:spLocks noChangeShapeType="1"/>
                </p:cNvSpPr>
                <p:nvPr/>
              </p:nvSpPr>
              <p:spPr bwMode="auto">
                <a:xfrm>
                  <a:off x="1008" y="-336"/>
                  <a:ext cx="0" cy="19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34986" name="Line 426"/>
                <p:cNvSpPr>
                  <a:spLocks noChangeShapeType="1"/>
                </p:cNvSpPr>
                <p:nvPr/>
              </p:nvSpPr>
              <p:spPr bwMode="auto">
                <a:xfrm flipH="1">
                  <a:off x="912" y="-144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34987" name="Line 427"/>
                <p:cNvSpPr>
                  <a:spLocks noChangeShapeType="1"/>
                </p:cNvSpPr>
                <p:nvPr/>
              </p:nvSpPr>
              <p:spPr bwMode="auto">
                <a:xfrm flipH="1">
                  <a:off x="912" y="-288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834988" name="Group 428"/>
              <p:cNvGrpSpPr>
                <a:grpSpLocks/>
              </p:cNvGrpSpPr>
              <p:nvPr/>
            </p:nvGrpSpPr>
            <p:grpSpPr bwMode="auto">
              <a:xfrm flipH="1">
                <a:off x="1680" y="-528"/>
                <a:ext cx="96" cy="192"/>
                <a:chOff x="912" y="-336"/>
                <a:chExt cx="96" cy="192"/>
              </a:xfrm>
            </p:grpSpPr>
            <p:sp>
              <p:nvSpPr>
                <p:cNvPr id="834989" name="Line 429"/>
                <p:cNvSpPr>
                  <a:spLocks noChangeShapeType="1"/>
                </p:cNvSpPr>
                <p:nvPr/>
              </p:nvSpPr>
              <p:spPr bwMode="auto">
                <a:xfrm>
                  <a:off x="1008" y="-336"/>
                  <a:ext cx="0" cy="19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34990" name="Line 430"/>
                <p:cNvSpPr>
                  <a:spLocks noChangeShapeType="1"/>
                </p:cNvSpPr>
                <p:nvPr/>
              </p:nvSpPr>
              <p:spPr bwMode="auto">
                <a:xfrm flipH="1">
                  <a:off x="912" y="-144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34991" name="Line 431"/>
                <p:cNvSpPr>
                  <a:spLocks noChangeShapeType="1"/>
                </p:cNvSpPr>
                <p:nvPr/>
              </p:nvSpPr>
              <p:spPr bwMode="auto">
                <a:xfrm flipH="1">
                  <a:off x="912" y="-288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834992" name="Group 432"/>
              <p:cNvGrpSpPr>
                <a:grpSpLocks/>
              </p:cNvGrpSpPr>
              <p:nvPr/>
            </p:nvGrpSpPr>
            <p:grpSpPr bwMode="auto">
              <a:xfrm flipH="1">
                <a:off x="1680" y="-384"/>
                <a:ext cx="96" cy="192"/>
                <a:chOff x="912" y="-336"/>
                <a:chExt cx="96" cy="192"/>
              </a:xfrm>
            </p:grpSpPr>
            <p:sp>
              <p:nvSpPr>
                <p:cNvPr id="834993" name="Line 433"/>
                <p:cNvSpPr>
                  <a:spLocks noChangeShapeType="1"/>
                </p:cNvSpPr>
                <p:nvPr/>
              </p:nvSpPr>
              <p:spPr bwMode="auto">
                <a:xfrm>
                  <a:off x="1008" y="-336"/>
                  <a:ext cx="0" cy="19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34994" name="Line 434"/>
                <p:cNvSpPr>
                  <a:spLocks noChangeShapeType="1"/>
                </p:cNvSpPr>
                <p:nvPr/>
              </p:nvSpPr>
              <p:spPr bwMode="auto">
                <a:xfrm flipH="1">
                  <a:off x="912" y="-144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34995" name="Line 435"/>
                <p:cNvSpPr>
                  <a:spLocks noChangeShapeType="1"/>
                </p:cNvSpPr>
                <p:nvPr/>
              </p:nvSpPr>
              <p:spPr bwMode="auto">
                <a:xfrm flipH="1">
                  <a:off x="912" y="-288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834996" name="Line 436"/>
              <p:cNvSpPr>
                <a:spLocks noChangeShapeType="1"/>
              </p:cNvSpPr>
              <p:nvPr/>
            </p:nvSpPr>
            <p:spPr bwMode="auto">
              <a:xfrm flipH="1">
                <a:off x="1392" y="384"/>
                <a:ext cx="0" cy="4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34997" name="Line 437"/>
              <p:cNvSpPr>
                <a:spLocks noChangeShapeType="1"/>
              </p:cNvSpPr>
              <p:nvPr/>
            </p:nvSpPr>
            <p:spPr bwMode="auto">
              <a:xfrm>
                <a:off x="1392" y="432"/>
                <a:ext cx="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834998" name="Oval 438"/>
            <p:cNvSpPr>
              <a:spLocks noChangeArrowheads="1"/>
            </p:cNvSpPr>
            <p:nvPr/>
          </p:nvSpPr>
          <p:spPr bwMode="auto">
            <a:xfrm>
              <a:off x="1834" y="2371"/>
              <a:ext cx="86" cy="77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4999" name="Oval 439"/>
            <p:cNvSpPr>
              <a:spLocks noChangeArrowheads="1"/>
            </p:cNvSpPr>
            <p:nvPr/>
          </p:nvSpPr>
          <p:spPr bwMode="auto">
            <a:xfrm>
              <a:off x="1824" y="2179"/>
              <a:ext cx="86" cy="77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5000" name="Oval 440"/>
            <p:cNvSpPr>
              <a:spLocks noChangeArrowheads="1"/>
            </p:cNvSpPr>
            <p:nvPr/>
          </p:nvSpPr>
          <p:spPr bwMode="auto">
            <a:xfrm>
              <a:off x="2093" y="2410"/>
              <a:ext cx="86" cy="76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5001" name="Oval 441"/>
            <p:cNvSpPr>
              <a:spLocks noChangeArrowheads="1"/>
            </p:cNvSpPr>
            <p:nvPr/>
          </p:nvSpPr>
          <p:spPr bwMode="auto">
            <a:xfrm>
              <a:off x="1834" y="2525"/>
              <a:ext cx="86" cy="77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5002" name="Rectangle 442"/>
            <p:cNvSpPr>
              <a:spLocks noChangeArrowheads="1"/>
            </p:cNvSpPr>
            <p:nvPr/>
          </p:nvSpPr>
          <p:spPr bwMode="auto">
            <a:xfrm>
              <a:off x="2179" y="2486"/>
              <a:ext cx="173" cy="3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5003" name="Rectangle 443"/>
            <p:cNvSpPr>
              <a:spLocks noChangeArrowheads="1"/>
            </p:cNvSpPr>
            <p:nvPr/>
          </p:nvSpPr>
          <p:spPr bwMode="auto">
            <a:xfrm>
              <a:off x="1920" y="2602"/>
              <a:ext cx="173" cy="3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5004" name="Rectangle 444"/>
            <p:cNvSpPr>
              <a:spLocks noChangeArrowheads="1"/>
            </p:cNvSpPr>
            <p:nvPr/>
          </p:nvSpPr>
          <p:spPr bwMode="auto">
            <a:xfrm>
              <a:off x="2179" y="2544"/>
              <a:ext cx="173" cy="3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5005" name="Rectangle 445"/>
            <p:cNvSpPr>
              <a:spLocks noChangeArrowheads="1"/>
            </p:cNvSpPr>
            <p:nvPr/>
          </p:nvSpPr>
          <p:spPr bwMode="auto">
            <a:xfrm>
              <a:off x="1488" y="2314"/>
              <a:ext cx="173" cy="3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5006" name="Rectangle 446"/>
            <p:cNvSpPr>
              <a:spLocks noChangeArrowheads="1"/>
            </p:cNvSpPr>
            <p:nvPr/>
          </p:nvSpPr>
          <p:spPr bwMode="auto">
            <a:xfrm>
              <a:off x="1488" y="2371"/>
              <a:ext cx="173" cy="3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5007" name="Line 447"/>
            <p:cNvSpPr>
              <a:spLocks noChangeShapeType="1"/>
            </p:cNvSpPr>
            <p:nvPr/>
          </p:nvSpPr>
          <p:spPr bwMode="auto">
            <a:xfrm>
              <a:off x="1747" y="2294"/>
              <a:ext cx="108" cy="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35008" name="Line 448"/>
            <p:cNvSpPr>
              <a:spLocks noChangeShapeType="1"/>
            </p:cNvSpPr>
            <p:nvPr/>
          </p:nvSpPr>
          <p:spPr bwMode="auto">
            <a:xfrm flipV="1">
              <a:off x="1769" y="2208"/>
              <a:ext cx="55" cy="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35009" name="Line 449"/>
            <p:cNvSpPr>
              <a:spLocks noChangeShapeType="1"/>
            </p:cNvSpPr>
            <p:nvPr/>
          </p:nvSpPr>
          <p:spPr bwMode="auto">
            <a:xfrm flipH="1">
              <a:off x="1877" y="2448"/>
              <a:ext cx="0" cy="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35010" name="Line 450"/>
            <p:cNvSpPr>
              <a:spLocks noChangeShapeType="1"/>
            </p:cNvSpPr>
            <p:nvPr/>
          </p:nvSpPr>
          <p:spPr bwMode="auto">
            <a:xfrm>
              <a:off x="1920" y="2410"/>
              <a:ext cx="173" cy="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35011" name="Oval 451"/>
            <p:cNvSpPr>
              <a:spLocks noChangeArrowheads="1"/>
            </p:cNvSpPr>
            <p:nvPr/>
          </p:nvSpPr>
          <p:spPr bwMode="auto">
            <a:xfrm>
              <a:off x="1682" y="2237"/>
              <a:ext cx="87" cy="77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5012" name="Line 452"/>
            <p:cNvSpPr>
              <a:spLocks noChangeShapeType="1"/>
            </p:cNvSpPr>
            <p:nvPr/>
          </p:nvSpPr>
          <p:spPr bwMode="auto">
            <a:xfrm flipH="1">
              <a:off x="1898" y="2208"/>
              <a:ext cx="70" cy="1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35013" name="Line 453"/>
            <p:cNvSpPr>
              <a:spLocks noChangeShapeType="1"/>
            </p:cNvSpPr>
            <p:nvPr/>
          </p:nvSpPr>
          <p:spPr bwMode="auto">
            <a:xfrm flipV="1">
              <a:off x="1920" y="2467"/>
              <a:ext cx="173" cy="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835014" name="Group 454"/>
            <p:cNvGrpSpPr>
              <a:grpSpLocks/>
            </p:cNvGrpSpPr>
            <p:nvPr/>
          </p:nvGrpSpPr>
          <p:grpSpPr bwMode="auto">
            <a:xfrm>
              <a:off x="1661" y="2314"/>
              <a:ext cx="43" cy="76"/>
              <a:chOff x="912" y="-336"/>
              <a:chExt cx="96" cy="192"/>
            </a:xfrm>
          </p:grpSpPr>
          <p:sp>
            <p:nvSpPr>
              <p:cNvPr id="835015" name="Line 455"/>
              <p:cNvSpPr>
                <a:spLocks noChangeShapeType="1"/>
              </p:cNvSpPr>
              <p:nvPr/>
            </p:nvSpPr>
            <p:spPr bwMode="auto">
              <a:xfrm>
                <a:off x="1008" y="-336"/>
                <a:ext cx="0" cy="1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35016" name="Line 456"/>
              <p:cNvSpPr>
                <a:spLocks noChangeShapeType="1"/>
              </p:cNvSpPr>
              <p:nvPr/>
            </p:nvSpPr>
            <p:spPr bwMode="auto">
              <a:xfrm flipH="1">
                <a:off x="912" y="-144"/>
                <a:ext cx="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35017" name="Line 457"/>
              <p:cNvSpPr>
                <a:spLocks noChangeShapeType="1"/>
              </p:cNvSpPr>
              <p:nvPr/>
            </p:nvSpPr>
            <p:spPr bwMode="auto">
              <a:xfrm flipH="1">
                <a:off x="912" y="-288"/>
                <a:ext cx="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835018" name="Group 458"/>
            <p:cNvGrpSpPr>
              <a:grpSpLocks/>
            </p:cNvGrpSpPr>
            <p:nvPr/>
          </p:nvGrpSpPr>
          <p:grpSpPr bwMode="auto">
            <a:xfrm flipH="1">
              <a:off x="2136" y="2486"/>
              <a:ext cx="43" cy="77"/>
              <a:chOff x="912" y="-336"/>
              <a:chExt cx="96" cy="192"/>
            </a:xfrm>
          </p:grpSpPr>
          <p:sp>
            <p:nvSpPr>
              <p:cNvPr id="835019" name="Line 459"/>
              <p:cNvSpPr>
                <a:spLocks noChangeShapeType="1"/>
              </p:cNvSpPr>
              <p:nvPr/>
            </p:nvSpPr>
            <p:spPr bwMode="auto">
              <a:xfrm>
                <a:off x="1008" y="-336"/>
                <a:ext cx="0" cy="1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35020" name="Line 460"/>
              <p:cNvSpPr>
                <a:spLocks noChangeShapeType="1"/>
              </p:cNvSpPr>
              <p:nvPr/>
            </p:nvSpPr>
            <p:spPr bwMode="auto">
              <a:xfrm flipH="1">
                <a:off x="912" y="-144"/>
                <a:ext cx="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35021" name="Line 461"/>
              <p:cNvSpPr>
                <a:spLocks noChangeShapeType="1"/>
              </p:cNvSpPr>
              <p:nvPr/>
            </p:nvSpPr>
            <p:spPr bwMode="auto">
              <a:xfrm flipH="1">
                <a:off x="912" y="-288"/>
                <a:ext cx="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835022" name="Line 462"/>
            <p:cNvSpPr>
              <a:spLocks noChangeShapeType="1"/>
            </p:cNvSpPr>
            <p:nvPr/>
          </p:nvSpPr>
          <p:spPr bwMode="auto">
            <a:xfrm flipH="1">
              <a:off x="1877" y="2602"/>
              <a:ext cx="0" cy="1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35023" name="Line 463"/>
            <p:cNvSpPr>
              <a:spLocks noChangeShapeType="1"/>
            </p:cNvSpPr>
            <p:nvPr/>
          </p:nvSpPr>
          <p:spPr bwMode="auto">
            <a:xfrm>
              <a:off x="1877" y="2621"/>
              <a:ext cx="4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35024" name="Group 464"/>
          <p:cNvGrpSpPr>
            <a:grpSpLocks/>
          </p:cNvGrpSpPr>
          <p:nvPr/>
        </p:nvGrpSpPr>
        <p:grpSpPr bwMode="auto">
          <a:xfrm>
            <a:off x="7092950" y="5014913"/>
            <a:ext cx="1079500" cy="792162"/>
            <a:chOff x="1488" y="1776"/>
            <a:chExt cx="960" cy="864"/>
          </a:xfrm>
        </p:grpSpPr>
        <p:grpSp>
          <p:nvGrpSpPr>
            <p:cNvPr id="835025" name="Group 465"/>
            <p:cNvGrpSpPr>
              <a:grpSpLocks/>
            </p:cNvGrpSpPr>
            <p:nvPr/>
          </p:nvGrpSpPr>
          <p:grpSpPr bwMode="auto">
            <a:xfrm>
              <a:off x="1584" y="1776"/>
              <a:ext cx="864" cy="480"/>
              <a:chOff x="528" y="-720"/>
              <a:chExt cx="1920" cy="1200"/>
            </a:xfrm>
          </p:grpSpPr>
          <p:sp>
            <p:nvSpPr>
              <p:cNvPr id="835026" name="Oval 466"/>
              <p:cNvSpPr>
                <a:spLocks noChangeArrowheads="1"/>
              </p:cNvSpPr>
              <p:nvPr/>
            </p:nvSpPr>
            <p:spPr bwMode="auto">
              <a:xfrm>
                <a:off x="1296" y="-192"/>
                <a:ext cx="192" cy="192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35027" name="Oval 467"/>
              <p:cNvSpPr>
                <a:spLocks noChangeArrowheads="1"/>
              </p:cNvSpPr>
              <p:nvPr/>
            </p:nvSpPr>
            <p:spPr bwMode="auto">
              <a:xfrm>
                <a:off x="1536" y="-720"/>
                <a:ext cx="192" cy="192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35028" name="Oval 468"/>
              <p:cNvSpPr>
                <a:spLocks noChangeArrowheads="1"/>
              </p:cNvSpPr>
              <p:nvPr/>
            </p:nvSpPr>
            <p:spPr bwMode="auto">
              <a:xfrm>
                <a:off x="1872" y="-96"/>
                <a:ext cx="192" cy="192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35029" name="Oval 469"/>
              <p:cNvSpPr>
                <a:spLocks noChangeArrowheads="1"/>
              </p:cNvSpPr>
              <p:nvPr/>
            </p:nvSpPr>
            <p:spPr bwMode="auto">
              <a:xfrm>
                <a:off x="1296" y="192"/>
                <a:ext cx="192" cy="192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35030" name="Rectangle 470"/>
              <p:cNvSpPr>
                <a:spLocks noChangeArrowheads="1"/>
              </p:cNvSpPr>
              <p:nvPr/>
            </p:nvSpPr>
            <p:spPr bwMode="auto">
              <a:xfrm>
                <a:off x="1776" y="-384"/>
                <a:ext cx="384" cy="9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35031" name="Rectangle 471"/>
              <p:cNvSpPr>
                <a:spLocks noChangeArrowheads="1"/>
              </p:cNvSpPr>
              <p:nvPr/>
            </p:nvSpPr>
            <p:spPr bwMode="auto">
              <a:xfrm>
                <a:off x="1776" y="-528"/>
                <a:ext cx="384" cy="9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35032" name="Rectangle 472"/>
              <p:cNvSpPr>
                <a:spLocks noChangeArrowheads="1"/>
              </p:cNvSpPr>
              <p:nvPr/>
            </p:nvSpPr>
            <p:spPr bwMode="auto">
              <a:xfrm>
                <a:off x="1776" y="-240"/>
                <a:ext cx="384" cy="9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35033" name="Rectangle 473"/>
              <p:cNvSpPr>
                <a:spLocks noChangeArrowheads="1"/>
              </p:cNvSpPr>
              <p:nvPr/>
            </p:nvSpPr>
            <p:spPr bwMode="auto">
              <a:xfrm>
                <a:off x="2064" y="96"/>
                <a:ext cx="384" cy="9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35034" name="Rectangle 474"/>
              <p:cNvSpPr>
                <a:spLocks noChangeArrowheads="1"/>
              </p:cNvSpPr>
              <p:nvPr/>
            </p:nvSpPr>
            <p:spPr bwMode="auto">
              <a:xfrm>
                <a:off x="1488" y="384"/>
                <a:ext cx="384" cy="9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35035" name="Rectangle 475"/>
              <p:cNvSpPr>
                <a:spLocks noChangeArrowheads="1"/>
              </p:cNvSpPr>
              <p:nvPr/>
            </p:nvSpPr>
            <p:spPr bwMode="auto">
              <a:xfrm>
                <a:off x="2064" y="240"/>
                <a:ext cx="384" cy="9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35036" name="Rectangle 476"/>
              <p:cNvSpPr>
                <a:spLocks noChangeArrowheads="1"/>
              </p:cNvSpPr>
              <p:nvPr/>
            </p:nvSpPr>
            <p:spPr bwMode="auto">
              <a:xfrm>
                <a:off x="528" y="-336"/>
                <a:ext cx="384" cy="9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35037" name="Rectangle 477"/>
              <p:cNvSpPr>
                <a:spLocks noChangeArrowheads="1"/>
              </p:cNvSpPr>
              <p:nvPr/>
            </p:nvSpPr>
            <p:spPr bwMode="auto">
              <a:xfrm>
                <a:off x="528" y="-192"/>
                <a:ext cx="384" cy="9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35038" name="Line 478"/>
              <p:cNvSpPr>
                <a:spLocks noChangeShapeType="1"/>
              </p:cNvSpPr>
              <p:nvPr/>
            </p:nvSpPr>
            <p:spPr bwMode="auto">
              <a:xfrm>
                <a:off x="1104" y="-384"/>
                <a:ext cx="240" cy="1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35039" name="Line 479"/>
              <p:cNvSpPr>
                <a:spLocks noChangeShapeType="1"/>
              </p:cNvSpPr>
              <p:nvPr/>
            </p:nvSpPr>
            <p:spPr bwMode="auto">
              <a:xfrm flipV="1">
                <a:off x="1152" y="-624"/>
                <a:ext cx="384" cy="1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35040" name="Line 480"/>
              <p:cNvSpPr>
                <a:spLocks noChangeShapeType="1"/>
              </p:cNvSpPr>
              <p:nvPr/>
            </p:nvSpPr>
            <p:spPr bwMode="auto">
              <a:xfrm flipH="1">
                <a:off x="1392" y="0"/>
                <a:ext cx="0" cy="1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35041" name="Line 481"/>
              <p:cNvSpPr>
                <a:spLocks noChangeShapeType="1"/>
              </p:cNvSpPr>
              <p:nvPr/>
            </p:nvSpPr>
            <p:spPr bwMode="auto">
              <a:xfrm>
                <a:off x="1488" y="-96"/>
                <a:ext cx="384" cy="9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35042" name="Oval 482"/>
              <p:cNvSpPr>
                <a:spLocks noChangeArrowheads="1"/>
              </p:cNvSpPr>
              <p:nvPr/>
            </p:nvSpPr>
            <p:spPr bwMode="auto">
              <a:xfrm>
                <a:off x="960" y="-528"/>
                <a:ext cx="192" cy="192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35043" name="Line 483"/>
              <p:cNvSpPr>
                <a:spLocks noChangeShapeType="1"/>
              </p:cNvSpPr>
              <p:nvPr/>
            </p:nvSpPr>
            <p:spPr bwMode="auto">
              <a:xfrm flipH="1">
                <a:off x="1440" y="-528"/>
                <a:ext cx="192" cy="3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35044" name="Line 484"/>
              <p:cNvSpPr>
                <a:spLocks noChangeShapeType="1"/>
              </p:cNvSpPr>
              <p:nvPr/>
            </p:nvSpPr>
            <p:spPr bwMode="auto">
              <a:xfrm flipV="1">
                <a:off x="1488" y="48"/>
                <a:ext cx="384" cy="1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835045" name="Group 485"/>
              <p:cNvGrpSpPr>
                <a:grpSpLocks/>
              </p:cNvGrpSpPr>
              <p:nvPr/>
            </p:nvGrpSpPr>
            <p:grpSpPr bwMode="auto">
              <a:xfrm>
                <a:off x="912" y="-336"/>
                <a:ext cx="96" cy="192"/>
                <a:chOff x="912" y="-336"/>
                <a:chExt cx="96" cy="192"/>
              </a:xfrm>
            </p:grpSpPr>
            <p:sp>
              <p:nvSpPr>
                <p:cNvPr id="835046" name="Line 486"/>
                <p:cNvSpPr>
                  <a:spLocks noChangeShapeType="1"/>
                </p:cNvSpPr>
                <p:nvPr/>
              </p:nvSpPr>
              <p:spPr bwMode="auto">
                <a:xfrm>
                  <a:off x="1008" y="-336"/>
                  <a:ext cx="0" cy="19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35047" name="Line 487"/>
                <p:cNvSpPr>
                  <a:spLocks noChangeShapeType="1"/>
                </p:cNvSpPr>
                <p:nvPr/>
              </p:nvSpPr>
              <p:spPr bwMode="auto">
                <a:xfrm flipH="1">
                  <a:off x="912" y="-144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35048" name="Line 488"/>
                <p:cNvSpPr>
                  <a:spLocks noChangeShapeType="1"/>
                </p:cNvSpPr>
                <p:nvPr/>
              </p:nvSpPr>
              <p:spPr bwMode="auto">
                <a:xfrm flipH="1">
                  <a:off x="912" y="-288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835049" name="Group 489"/>
              <p:cNvGrpSpPr>
                <a:grpSpLocks/>
              </p:cNvGrpSpPr>
              <p:nvPr/>
            </p:nvGrpSpPr>
            <p:grpSpPr bwMode="auto">
              <a:xfrm flipH="1">
                <a:off x="1968" y="96"/>
                <a:ext cx="96" cy="192"/>
                <a:chOff x="912" y="-336"/>
                <a:chExt cx="96" cy="192"/>
              </a:xfrm>
            </p:grpSpPr>
            <p:sp>
              <p:nvSpPr>
                <p:cNvPr id="835050" name="Line 490"/>
                <p:cNvSpPr>
                  <a:spLocks noChangeShapeType="1"/>
                </p:cNvSpPr>
                <p:nvPr/>
              </p:nvSpPr>
              <p:spPr bwMode="auto">
                <a:xfrm>
                  <a:off x="1008" y="-336"/>
                  <a:ext cx="0" cy="19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35051" name="Line 491"/>
                <p:cNvSpPr>
                  <a:spLocks noChangeShapeType="1"/>
                </p:cNvSpPr>
                <p:nvPr/>
              </p:nvSpPr>
              <p:spPr bwMode="auto">
                <a:xfrm flipH="1">
                  <a:off x="912" y="-144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35052" name="Line 492"/>
                <p:cNvSpPr>
                  <a:spLocks noChangeShapeType="1"/>
                </p:cNvSpPr>
                <p:nvPr/>
              </p:nvSpPr>
              <p:spPr bwMode="auto">
                <a:xfrm flipH="1">
                  <a:off x="912" y="-288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835053" name="Group 493"/>
              <p:cNvGrpSpPr>
                <a:grpSpLocks/>
              </p:cNvGrpSpPr>
              <p:nvPr/>
            </p:nvGrpSpPr>
            <p:grpSpPr bwMode="auto">
              <a:xfrm flipH="1">
                <a:off x="1680" y="-528"/>
                <a:ext cx="96" cy="192"/>
                <a:chOff x="912" y="-336"/>
                <a:chExt cx="96" cy="192"/>
              </a:xfrm>
            </p:grpSpPr>
            <p:sp>
              <p:nvSpPr>
                <p:cNvPr id="835054" name="Line 494"/>
                <p:cNvSpPr>
                  <a:spLocks noChangeShapeType="1"/>
                </p:cNvSpPr>
                <p:nvPr/>
              </p:nvSpPr>
              <p:spPr bwMode="auto">
                <a:xfrm>
                  <a:off x="1008" y="-336"/>
                  <a:ext cx="0" cy="19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35055" name="Line 495"/>
                <p:cNvSpPr>
                  <a:spLocks noChangeShapeType="1"/>
                </p:cNvSpPr>
                <p:nvPr/>
              </p:nvSpPr>
              <p:spPr bwMode="auto">
                <a:xfrm flipH="1">
                  <a:off x="912" y="-144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35056" name="Line 496"/>
                <p:cNvSpPr>
                  <a:spLocks noChangeShapeType="1"/>
                </p:cNvSpPr>
                <p:nvPr/>
              </p:nvSpPr>
              <p:spPr bwMode="auto">
                <a:xfrm flipH="1">
                  <a:off x="912" y="-288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835057" name="Group 497"/>
              <p:cNvGrpSpPr>
                <a:grpSpLocks/>
              </p:cNvGrpSpPr>
              <p:nvPr/>
            </p:nvGrpSpPr>
            <p:grpSpPr bwMode="auto">
              <a:xfrm flipH="1">
                <a:off x="1680" y="-384"/>
                <a:ext cx="96" cy="192"/>
                <a:chOff x="912" y="-336"/>
                <a:chExt cx="96" cy="192"/>
              </a:xfrm>
            </p:grpSpPr>
            <p:sp>
              <p:nvSpPr>
                <p:cNvPr id="835058" name="Line 498"/>
                <p:cNvSpPr>
                  <a:spLocks noChangeShapeType="1"/>
                </p:cNvSpPr>
                <p:nvPr/>
              </p:nvSpPr>
              <p:spPr bwMode="auto">
                <a:xfrm>
                  <a:off x="1008" y="-336"/>
                  <a:ext cx="0" cy="19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35059" name="Line 499"/>
                <p:cNvSpPr>
                  <a:spLocks noChangeShapeType="1"/>
                </p:cNvSpPr>
                <p:nvPr/>
              </p:nvSpPr>
              <p:spPr bwMode="auto">
                <a:xfrm flipH="1">
                  <a:off x="912" y="-144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35060" name="Line 500"/>
                <p:cNvSpPr>
                  <a:spLocks noChangeShapeType="1"/>
                </p:cNvSpPr>
                <p:nvPr/>
              </p:nvSpPr>
              <p:spPr bwMode="auto">
                <a:xfrm flipH="1">
                  <a:off x="912" y="-288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835061" name="Line 501"/>
              <p:cNvSpPr>
                <a:spLocks noChangeShapeType="1"/>
              </p:cNvSpPr>
              <p:nvPr/>
            </p:nvSpPr>
            <p:spPr bwMode="auto">
              <a:xfrm flipH="1">
                <a:off x="1392" y="384"/>
                <a:ext cx="0" cy="4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35062" name="Line 502"/>
              <p:cNvSpPr>
                <a:spLocks noChangeShapeType="1"/>
              </p:cNvSpPr>
              <p:nvPr/>
            </p:nvSpPr>
            <p:spPr bwMode="auto">
              <a:xfrm>
                <a:off x="1392" y="432"/>
                <a:ext cx="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835063" name="Oval 503"/>
            <p:cNvSpPr>
              <a:spLocks noChangeArrowheads="1"/>
            </p:cNvSpPr>
            <p:nvPr/>
          </p:nvSpPr>
          <p:spPr bwMode="auto">
            <a:xfrm>
              <a:off x="1834" y="2371"/>
              <a:ext cx="86" cy="77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5064" name="Oval 504"/>
            <p:cNvSpPr>
              <a:spLocks noChangeArrowheads="1"/>
            </p:cNvSpPr>
            <p:nvPr/>
          </p:nvSpPr>
          <p:spPr bwMode="auto">
            <a:xfrm>
              <a:off x="1824" y="2179"/>
              <a:ext cx="86" cy="77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5065" name="Oval 505"/>
            <p:cNvSpPr>
              <a:spLocks noChangeArrowheads="1"/>
            </p:cNvSpPr>
            <p:nvPr/>
          </p:nvSpPr>
          <p:spPr bwMode="auto">
            <a:xfrm>
              <a:off x="2093" y="2410"/>
              <a:ext cx="86" cy="76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5066" name="Oval 506"/>
            <p:cNvSpPr>
              <a:spLocks noChangeArrowheads="1"/>
            </p:cNvSpPr>
            <p:nvPr/>
          </p:nvSpPr>
          <p:spPr bwMode="auto">
            <a:xfrm>
              <a:off x="1834" y="2525"/>
              <a:ext cx="86" cy="77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5067" name="Rectangle 507"/>
            <p:cNvSpPr>
              <a:spLocks noChangeArrowheads="1"/>
            </p:cNvSpPr>
            <p:nvPr/>
          </p:nvSpPr>
          <p:spPr bwMode="auto">
            <a:xfrm>
              <a:off x="2179" y="2486"/>
              <a:ext cx="173" cy="3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5068" name="Rectangle 508"/>
            <p:cNvSpPr>
              <a:spLocks noChangeArrowheads="1"/>
            </p:cNvSpPr>
            <p:nvPr/>
          </p:nvSpPr>
          <p:spPr bwMode="auto">
            <a:xfrm>
              <a:off x="1920" y="2602"/>
              <a:ext cx="173" cy="3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5069" name="Rectangle 509"/>
            <p:cNvSpPr>
              <a:spLocks noChangeArrowheads="1"/>
            </p:cNvSpPr>
            <p:nvPr/>
          </p:nvSpPr>
          <p:spPr bwMode="auto">
            <a:xfrm>
              <a:off x="2179" y="2544"/>
              <a:ext cx="173" cy="3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5070" name="Rectangle 510"/>
            <p:cNvSpPr>
              <a:spLocks noChangeArrowheads="1"/>
            </p:cNvSpPr>
            <p:nvPr/>
          </p:nvSpPr>
          <p:spPr bwMode="auto">
            <a:xfrm>
              <a:off x="1488" y="2314"/>
              <a:ext cx="173" cy="3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5071" name="Rectangle 511"/>
            <p:cNvSpPr>
              <a:spLocks noChangeArrowheads="1"/>
            </p:cNvSpPr>
            <p:nvPr/>
          </p:nvSpPr>
          <p:spPr bwMode="auto">
            <a:xfrm>
              <a:off x="1488" y="2371"/>
              <a:ext cx="173" cy="3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5072" name="Line 512"/>
            <p:cNvSpPr>
              <a:spLocks noChangeShapeType="1"/>
            </p:cNvSpPr>
            <p:nvPr/>
          </p:nvSpPr>
          <p:spPr bwMode="auto">
            <a:xfrm>
              <a:off x="1747" y="2294"/>
              <a:ext cx="108" cy="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35073" name="Line 513"/>
            <p:cNvSpPr>
              <a:spLocks noChangeShapeType="1"/>
            </p:cNvSpPr>
            <p:nvPr/>
          </p:nvSpPr>
          <p:spPr bwMode="auto">
            <a:xfrm flipV="1">
              <a:off x="1769" y="2208"/>
              <a:ext cx="55" cy="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35074" name="Line 514"/>
            <p:cNvSpPr>
              <a:spLocks noChangeShapeType="1"/>
            </p:cNvSpPr>
            <p:nvPr/>
          </p:nvSpPr>
          <p:spPr bwMode="auto">
            <a:xfrm flipH="1">
              <a:off x="1877" y="2448"/>
              <a:ext cx="0" cy="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35075" name="Line 515"/>
            <p:cNvSpPr>
              <a:spLocks noChangeShapeType="1"/>
            </p:cNvSpPr>
            <p:nvPr/>
          </p:nvSpPr>
          <p:spPr bwMode="auto">
            <a:xfrm>
              <a:off x="1920" y="2410"/>
              <a:ext cx="173" cy="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35076" name="Oval 516"/>
            <p:cNvSpPr>
              <a:spLocks noChangeArrowheads="1"/>
            </p:cNvSpPr>
            <p:nvPr/>
          </p:nvSpPr>
          <p:spPr bwMode="auto">
            <a:xfrm>
              <a:off x="1682" y="2237"/>
              <a:ext cx="87" cy="77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5077" name="Line 517"/>
            <p:cNvSpPr>
              <a:spLocks noChangeShapeType="1"/>
            </p:cNvSpPr>
            <p:nvPr/>
          </p:nvSpPr>
          <p:spPr bwMode="auto">
            <a:xfrm flipH="1">
              <a:off x="1898" y="2208"/>
              <a:ext cx="70" cy="1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35078" name="Line 518"/>
            <p:cNvSpPr>
              <a:spLocks noChangeShapeType="1"/>
            </p:cNvSpPr>
            <p:nvPr/>
          </p:nvSpPr>
          <p:spPr bwMode="auto">
            <a:xfrm flipV="1">
              <a:off x="1920" y="2467"/>
              <a:ext cx="173" cy="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835079" name="Group 519"/>
            <p:cNvGrpSpPr>
              <a:grpSpLocks/>
            </p:cNvGrpSpPr>
            <p:nvPr/>
          </p:nvGrpSpPr>
          <p:grpSpPr bwMode="auto">
            <a:xfrm>
              <a:off x="1661" y="2314"/>
              <a:ext cx="43" cy="76"/>
              <a:chOff x="912" y="-336"/>
              <a:chExt cx="96" cy="192"/>
            </a:xfrm>
          </p:grpSpPr>
          <p:sp>
            <p:nvSpPr>
              <p:cNvPr id="835080" name="Line 520"/>
              <p:cNvSpPr>
                <a:spLocks noChangeShapeType="1"/>
              </p:cNvSpPr>
              <p:nvPr/>
            </p:nvSpPr>
            <p:spPr bwMode="auto">
              <a:xfrm>
                <a:off x="1008" y="-336"/>
                <a:ext cx="0" cy="1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35081" name="Line 521"/>
              <p:cNvSpPr>
                <a:spLocks noChangeShapeType="1"/>
              </p:cNvSpPr>
              <p:nvPr/>
            </p:nvSpPr>
            <p:spPr bwMode="auto">
              <a:xfrm flipH="1">
                <a:off x="912" y="-144"/>
                <a:ext cx="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35082" name="Line 522"/>
              <p:cNvSpPr>
                <a:spLocks noChangeShapeType="1"/>
              </p:cNvSpPr>
              <p:nvPr/>
            </p:nvSpPr>
            <p:spPr bwMode="auto">
              <a:xfrm flipH="1">
                <a:off x="912" y="-288"/>
                <a:ext cx="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835083" name="Group 523"/>
            <p:cNvGrpSpPr>
              <a:grpSpLocks/>
            </p:cNvGrpSpPr>
            <p:nvPr/>
          </p:nvGrpSpPr>
          <p:grpSpPr bwMode="auto">
            <a:xfrm flipH="1">
              <a:off x="2136" y="2486"/>
              <a:ext cx="43" cy="77"/>
              <a:chOff x="912" y="-336"/>
              <a:chExt cx="96" cy="192"/>
            </a:xfrm>
          </p:grpSpPr>
          <p:sp>
            <p:nvSpPr>
              <p:cNvPr id="835084" name="Line 524"/>
              <p:cNvSpPr>
                <a:spLocks noChangeShapeType="1"/>
              </p:cNvSpPr>
              <p:nvPr/>
            </p:nvSpPr>
            <p:spPr bwMode="auto">
              <a:xfrm>
                <a:off x="1008" y="-336"/>
                <a:ext cx="0" cy="1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35085" name="Line 525"/>
              <p:cNvSpPr>
                <a:spLocks noChangeShapeType="1"/>
              </p:cNvSpPr>
              <p:nvPr/>
            </p:nvSpPr>
            <p:spPr bwMode="auto">
              <a:xfrm flipH="1">
                <a:off x="912" y="-144"/>
                <a:ext cx="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35086" name="Line 526"/>
              <p:cNvSpPr>
                <a:spLocks noChangeShapeType="1"/>
              </p:cNvSpPr>
              <p:nvPr/>
            </p:nvSpPr>
            <p:spPr bwMode="auto">
              <a:xfrm flipH="1">
                <a:off x="912" y="-288"/>
                <a:ext cx="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835087" name="Line 527"/>
            <p:cNvSpPr>
              <a:spLocks noChangeShapeType="1"/>
            </p:cNvSpPr>
            <p:nvPr/>
          </p:nvSpPr>
          <p:spPr bwMode="auto">
            <a:xfrm flipH="1">
              <a:off x="1877" y="2602"/>
              <a:ext cx="0" cy="1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35088" name="Line 528"/>
            <p:cNvSpPr>
              <a:spLocks noChangeShapeType="1"/>
            </p:cNvSpPr>
            <p:nvPr/>
          </p:nvSpPr>
          <p:spPr bwMode="auto">
            <a:xfrm>
              <a:off x="1877" y="2621"/>
              <a:ext cx="4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35089" name="Group 529"/>
          <p:cNvGrpSpPr>
            <a:grpSpLocks/>
          </p:cNvGrpSpPr>
          <p:nvPr/>
        </p:nvGrpSpPr>
        <p:grpSpPr bwMode="auto">
          <a:xfrm>
            <a:off x="1979613" y="4656138"/>
            <a:ext cx="1079500" cy="792162"/>
            <a:chOff x="1488" y="1776"/>
            <a:chExt cx="960" cy="864"/>
          </a:xfrm>
        </p:grpSpPr>
        <p:grpSp>
          <p:nvGrpSpPr>
            <p:cNvPr id="835090" name="Group 530"/>
            <p:cNvGrpSpPr>
              <a:grpSpLocks/>
            </p:cNvGrpSpPr>
            <p:nvPr/>
          </p:nvGrpSpPr>
          <p:grpSpPr bwMode="auto">
            <a:xfrm>
              <a:off x="1584" y="1776"/>
              <a:ext cx="864" cy="480"/>
              <a:chOff x="528" y="-720"/>
              <a:chExt cx="1920" cy="1200"/>
            </a:xfrm>
          </p:grpSpPr>
          <p:sp>
            <p:nvSpPr>
              <p:cNvPr id="835091" name="Oval 531"/>
              <p:cNvSpPr>
                <a:spLocks noChangeArrowheads="1"/>
              </p:cNvSpPr>
              <p:nvPr/>
            </p:nvSpPr>
            <p:spPr bwMode="auto">
              <a:xfrm>
                <a:off x="1296" y="-192"/>
                <a:ext cx="192" cy="192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35092" name="Oval 532"/>
              <p:cNvSpPr>
                <a:spLocks noChangeArrowheads="1"/>
              </p:cNvSpPr>
              <p:nvPr/>
            </p:nvSpPr>
            <p:spPr bwMode="auto">
              <a:xfrm>
                <a:off x="1536" y="-720"/>
                <a:ext cx="192" cy="192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35093" name="Oval 533"/>
              <p:cNvSpPr>
                <a:spLocks noChangeArrowheads="1"/>
              </p:cNvSpPr>
              <p:nvPr/>
            </p:nvSpPr>
            <p:spPr bwMode="auto">
              <a:xfrm>
                <a:off x="1872" y="-96"/>
                <a:ext cx="192" cy="192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35094" name="Oval 534"/>
              <p:cNvSpPr>
                <a:spLocks noChangeArrowheads="1"/>
              </p:cNvSpPr>
              <p:nvPr/>
            </p:nvSpPr>
            <p:spPr bwMode="auto">
              <a:xfrm>
                <a:off x="1296" y="192"/>
                <a:ext cx="192" cy="192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35095" name="Rectangle 535"/>
              <p:cNvSpPr>
                <a:spLocks noChangeArrowheads="1"/>
              </p:cNvSpPr>
              <p:nvPr/>
            </p:nvSpPr>
            <p:spPr bwMode="auto">
              <a:xfrm>
                <a:off x="1776" y="-384"/>
                <a:ext cx="384" cy="9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35096" name="Rectangle 536"/>
              <p:cNvSpPr>
                <a:spLocks noChangeArrowheads="1"/>
              </p:cNvSpPr>
              <p:nvPr/>
            </p:nvSpPr>
            <p:spPr bwMode="auto">
              <a:xfrm>
                <a:off x="1776" y="-528"/>
                <a:ext cx="384" cy="9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35097" name="Rectangle 537"/>
              <p:cNvSpPr>
                <a:spLocks noChangeArrowheads="1"/>
              </p:cNvSpPr>
              <p:nvPr/>
            </p:nvSpPr>
            <p:spPr bwMode="auto">
              <a:xfrm>
                <a:off x="1776" y="-240"/>
                <a:ext cx="384" cy="9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35098" name="Rectangle 538"/>
              <p:cNvSpPr>
                <a:spLocks noChangeArrowheads="1"/>
              </p:cNvSpPr>
              <p:nvPr/>
            </p:nvSpPr>
            <p:spPr bwMode="auto">
              <a:xfrm>
                <a:off x="2064" y="96"/>
                <a:ext cx="384" cy="9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35099" name="Rectangle 539"/>
              <p:cNvSpPr>
                <a:spLocks noChangeArrowheads="1"/>
              </p:cNvSpPr>
              <p:nvPr/>
            </p:nvSpPr>
            <p:spPr bwMode="auto">
              <a:xfrm>
                <a:off x="1488" y="384"/>
                <a:ext cx="384" cy="9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35100" name="Rectangle 540"/>
              <p:cNvSpPr>
                <a:spLocks noChangeArrowheads="1"/>
              </p:cNvSpPr>
              <p:nvPr/>
            </p:nvSpPr>
            <p:spPr bwMode="auto">
              <a:xfrm>
                <a:off x="2064" y="240"/>
                <a:ext cx="384" cy="9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35101" name="Rectangle 541"/>
              <p:cNvSpPr>
                <a:spLocks noChangeArrowheads="1"/>
              </p:cNvSpPr>
              <p:nvPr/>
            </p:nvSpPr>
            <p:spPr bwMode="auto">
              <a:xfrm>
                <a:off x="528" y="-336"/>
                <a:ext cx="384" cy="9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35102" name="Rectangle 542"/>
              <p:cNvSpPr>
                <a:spLocks noChangeArrowheads="1"/>
              </p:cNvSpPr>
              <p:nvPr/>
            </p:nvSpPr>
            <p:spPr bwMode="auto">
              <a:xfrm>
                <a:off x="528" y="-192"/>
                <a:ext cx="384" cy="9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35103" name="Line 543"/>
              <p:cNvSpPr>
                <a:spLocks noChangeShapeType="1"/>
              </p:cNvSpPr>
              <p:nvPr/>
            </p:nvSpPr>
            <p:spPr bwMode="auto">
              <a:xfrm>
                <a:off x="1104" y="-384"/>
                <a:ext cx="240" cy="1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35104" name="Line 544"/>
              <p:cNvSpPr>
                <a:spLocks noChangeShapeType="1"/>
              </p:cNvSpPr>
              <p:nvPr/>
            </p:nvSpPr>
            <p:spPr bwMode="auto">
              <a:xfrm flipV="1">
                <a:off x="1152" y="-624"/>
                <a:ext cx="384" cy="1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35105" name="Line 545"/>
              <p:cNvSpPr>
                <a:spLocks noChangeShapeType="1"/>
              </p:cNvSpPr>
              <p:nvPr/>
            </p:nvSpPr>
            <p:spPr bwMode="auto">
              <a:xfrm flipH="1">
                <a:off x="1392" y="0"/>
                <a:ext cx="0" cy="1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35106" name="Line 546"/>
              <p:cNvSpPr>
                <a:spLocks noChangeShapeType="1"/>
              </p:cNvSpPr>
              <p:nvPr/>
            </p:nvSpPr>
            <p:spPr bwMode="auto">
              <a:xfrm>
                <a:off x="1488" y="-96"/>
                <a:ext cx="384" cy="9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35107" name="Oval 547"/>
              <p:cNvSpPr>
                <a:spLocks noChangeArrowheads="1"/>
              </p:cNvSpPr>
              <p:nvPr/>
            </p:nvSpPr>
            <p:spPr bwMode="auto">
              <a:xfrm>
                <a:off x="960" y="-528"/>
                <a:ext cx="192" cy="192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35108" name="Line 548"/>
              <p:cNvSpPr>
                <a:spLocks noChangeShapeType="1"/>
              </p:cNvSpPr>
              <p:nvPr/>
            </p:nvSpPr>
            <p:spPr bwMode="auto">
              <a:xfrm flipH="1">
                <a:off x="1440" y="-528"/>
                <a:ext cx="192" cy="3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35109" name="Line 549"/>
              <p:cNvSpPr>
                <a:spLocks noChangeShapeType="1"/>
              </p:cNvSpPr>
              <p:nvPr/>
            </p:nvSpPr>
            <p:spPr bwMode="auto">
              <a:xfrm flipV="1">
                <a:off x="1488" y="48"/>
                <a:ext cx="384" cy="1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835110" name="Group 550"/>
              <p:cNvGrpSpPr>
                <a:grpSpLocks/>
              </p:cNvGrpSpPr>
              <p:nvPr/>
            </p:nvGrpSpPr>
            <p:grpSpPr bwMode="auto">
              <a:xfrm>
                <a:off x="912" y="-336"/>
                <a:ext cx="96" cy="192"/>
                <a:chOff x="912" y="-336"/>
                <a:chExt cx="96" cy="192"/>
              </a:xfrm>
            </p:grpSpPr>
            <p:sp>
              <p:nvSpPr>
                <p:cNvPr id="835111" name="Line 551"/>
                <p:cNvSpPr>
                  <a:spLocks noChangeShapeType="1"/>
                </p:cNvSpPr>
                <p:nvPr/>
              </p:nvSpPr>
              <p:spPr bwMode="auto">
                <a:xfrm>
                  <a:off x="1008" y="-336"/>
                  <a:ext cx="0" cy="19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35112" name="Line 552"/>
                <p:cNvSpPr>
                  <a:spLocks noChangeShapeType="1"/>
                </p:cNvSpPr>
                <p:nvPr/>
              </p:nvSpPr>
              <p:spPr bwMode="auto">
                <a:xfrm flipH="1">
                  <a:off x="912" y="-144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35113" name="Line 553"/>
                <p:cNvSpPr>
                  <a:spLocks noChangeShapeType="1"/>
                </p:cNvSpPr>
                <p:nvPr/>
              </p:nvSpPr>
              <p:spPr bwMode="auto">
                <a:xfrm flipH="1">
                  <a:off x="912" y="-288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835114" name="Group 554"/>
              <p:cNvGrpSpPr>
                <a:grpSpLocks/>
              </p:cNvGrpSpPr>
              <p:nvPr/>
            </p:nvGrpSpPr>
            <p:grpSpPr bwMode="auto">
              <a:xfrm flipH="1">
                <a:off x="1968" y="96"/>
                <a:ext cx="96" cy="192"/>
                <a:chOff x="912" y="-336"/>
                <a:chExt cx="96" cy="192"/>
              </a:xfrm>
            </p:grpSpPr>
            <p:sp>
              <p:nvSpPr>
                <p:cNvPr id="835115" name="Line 555"/>
                <p:cNvSpPr>
                  <a:spLocks noChangeShapeType="1"/>
                </p:cNvSpPr>
                <p:nvPr/>
              </p:nvSpPr>
              <p:spPr bwMode="auto">
                <a:xfrm>
                  <a:off x="1008" y="-336"/>
                  <a:ext cx="0" cy="19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35116" name="Line 556"/>
                <p:cNvSpPr>
                  <a:spLocks noChangeShapeType="1"/>
                </p:cNvSpPr>
                <p:nvPr/>
              </p:nvSpPr>
              <p:spPr bwMode="auto">
                <a:xfrm flipH="1">
                  <a:off x="912" y="-144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35117" name="Line 557"/>
                <p:cNvSpPr>
                  <a:spLocks noChangeShapeType="1"/>
                </p:cNvSpPr>
                <p:nvPr/>
              </p:nvSpPr>
              <p:spPr bwMode="auto">
                <a:xfrm flipH="1">
                  <a:off x="912" y="-288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835118" name="Group 558"/>
              <p:cNvGrpSpPr>
                <a:grpSpLocks/>
              </p:cNvGrpSpPr>
              <p:nvPr/>
            </p:nvGrpSpPr>
            <p:grpSpPr bwMode="auto">
              <a:xfrm flipH="1">
                <a:off x="1680" y="-528"/>
                <a:ext cx="96" cy="192"/>
                <a:chOff x="912" y="-336"/>
                <a:chExt cx="96" cy="192"/>
              </a:xfrm>
            </p:grpSpPr>
            <p:sp>
              <p:nvSpPr>
                <p:cNvPr id="835119" name="Line 559"/>
                <p:cNvSpPr>
                  <a:spLocks noChangeShapeType="1"/>
                </p:cNvSpPr>
                <p:nvPr/>
              </p:nvSpPr>
              <p:spPr bwMode="auto">
                <a:xfrm>
                  <a:off x="1008" y="-336"/>
                  <a:ext cx="0" cy="19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35120" name="Line 560"/>
                <p:cNvSpPr>
                  <a:spLocks noChangeShapeType="1"/>
                </p:cNvSpPr>
                <p:nvPr/>
              </p:nvSpPr>
              <p:spPr bwMode="auto">
                <a:xfrm flipH="1">
                  <a:off x="912" y="-144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35121" name="Line 561"/>
                <p:cNvSpPr>
                  <a:spLocks noChangeShapeType="1"/>
                </p:cNvSpPr>
                <p:nvPr/>
              </p:nvSpPr>
              <p:spPr bwMode="auto">
                <a:xfrm flipH="1">
                  <a:off x="912" y="-288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835122" name="Group 562"/>
              <p:cNvGrpSpPr>
                <a:grpSpLocks/>
              </p:cNvGrpSpPr>
              <p:nvPr/>
            </p:nvGrpSpPr>
            <p:grpSpPr bwMode="auto">
              <a:xfrm flipH="1">
                <a:off x="1680" y="-384"/>
                <a:ext cx="96" cy="192"/>
                <a:chOff x="912" y="-336"/>
                <a:chExt cx="96" cy="192"/>
              </a:xfrm>
            </p:grpSpPr>
            <p:sp>
              <p:nvSpPr>
                <p:cNvPr id="835123" name="Line 563"/>
                <p:cNvSpPr>
                  <a:spLocks noChangeShapeType="1"/>
                </p:cNvSpPr>
                <p:nvPr/>
              </p:nvSpPr>
              <p:spPr bwMode="auto">
                <a:xfrm>
                  <a:off x="1008" y="-336"/>
                  <a:ext cx="0" cy="19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35124" name="Line 564"/>
                <p:cNvSpPr>
                  <a:spLocks noChangeShapeType="1"/>
                </p:cNvSpPr>
                <p:nvPr/>
              </p:nvSpPr>
              <p:spPr bwMode="auto">
                <a:xfrm flipH="1">
                  <a:off x="912" y="-144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35125" name="Line 565"/>
                <p:cNvSpPr>
                  <a:spLocks noChangeShapeType="1"/>
                </p:cNvSpPr>
                <p:nvPr/>
              </p:nvSpPr>
              <p:spPr bwMode="auto">
                <a:xfrm flipH="1">
                  <a:off x="912" y="-288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835126" name="Line 566"/>
              <p:cNvSpPr>
                <a:spLocks noChangeShapeType="1"/>
              </p:cNvSpPr>
              <p:nvPr/>
            </p:nvSpPr>
            <p:spPr bwMode="auto">
              <a:xfrm flipH="1">
                <a:off x="1392" y="384"/>
                <a:ext cx="0" cy="4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35127" name="Line 567"/>
              <p:cNvSpPr>
                <a:spLocks noChangeShapeType="1"/>
              </p:cNvSpPr>
              <p:nvPr/>
            </p:nvSpPr>
            <p:spPr bwMode="auto">
              <a:xfrm>
                <a:off x="1392" y="432"/>
                <a:ext cx="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835128" name="Oval 568"/>
            <p:cNvSpPr>
              <a:spLocks noChangeArrowheads="1"/>
            </p:cNvSpPr>
            <p:nvPr/>
          </p:nvSpPr>
          <p:spPr bwMode="auto">
            <a:xfrm>
              <a:off x="1834" y="2371"/>
              <a:ext cx="86" cy="77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5129" name="Oval 569"/>
            <p:cNvSpPr>
              <a:spLocks noChangeArrowheads="1"/>
            </p:cNvSpPr>
            <p:nvPr/>
          </p:nvSpPr>
          <p:spPr bwMode="auto">
            <a:xfrm>
              <a:off x="1824" y="2179"/>
              <a:ext cx="86" cy="77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5130" name="Oval 570"/>
            <p:cNvSpPr>
              <a:spLocks noChangeArrowheads="1"/>
            </p:cNvSpPr>
            <p:nvPr/>
          </p:nvSpPr>
          <p:spPr bwMode="auto">
            <a:xfrm>
              <a:off x="2093" y="2410"/>
              <a:ext cx="86" cy="76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5131" name="Oval 571"/>
            <p:cNvSpPr>
              <a:spLocks noChangeArrowheads="1"/>
            </p:cNvSpPr>
            <p:nvPr/>
          </p:nvSpPr>
          <p:spPr bwMode="auto">
            <a:xfrm>
              <a:off x="1834" y="2525"/>
              <a:ext cx="86" cy="77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5132" name="Rectangle 572"/>
            <p:cNvSpPr>
              <a:spLocks noChangeArrowheads="1"/>
            </p:cNvSpPr>
            <p:nvPr/>
          </p:nvSpPr>
          <p:spPr bwMode="auto">
            <a:xfrm>
              <a:off x="2179" y="2486"/>
              <a:ext cx="173" cy="3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5133" name="Rectangle 573"/>
            <p:cNvSpPr>
              <a:spLocks noChangeArrowheads="1"/>
            </p:cNvSpPr>
            <p:nvPr/>
          </p:nvSpPr>
          <p:spPr bwMode="auto">
            <a:xfrm>
              <a:off x="1920" y="2602"/>
              <a:ext cx="173" cy="3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5134" name="Rectangle 574"/>
            <p:cNvSpPr>
              <a:spLocks noChangeArrowheads="1"/>
            </p:cNvSpPr>
            <p:nvPr/>
          </p:nvSpPr>
          <p:spPr bwMode="auto">
            <a:xfrm>
              <a:off x="2179" y="2544"/>
              <a:ext cx="173" cy="3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5135" name="Rectangle 575"/>
            <p:cNvSpPr>
              <a:spLocks noChangeArrowheads="1"/>
            </p:cNvSpPr>
            <p:nvPr/>
          </p:nvSpPr>
          <p:spPr bwMode="auto">
            <a:xfrm>
              <a:off x="1488" y="2314"/>
              <a:ext cx="173" cy="3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5136" name="Rectangle 576"/>
            <p:cNvSpPr>
              <a:spLocks noChangeArrowheads="1"/>
            </p:cNvSpPr>
            <p:nvPr/>
          </p:nvSpPr>
          <p:spPr bwMode="auto">
            <a:xfrm>
              <a:off x="1488" y="2371"/>
              <a:ext cx="173" cy="3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5137" name="Line 577"/>
            <p:cNvSpPr>
              <a:spLocks noChangeShapeType="1"/>
            </p:cNvSpPr>
            <p:nvPr/>
          </p:nvSpPr>
          <p:spPr bwMode="auto">
            <a:xfrm>
              <a:off x="1747" y="2294"/>
              <a:ext cx="108" cy="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35138" name="Line 578"/>
            <p:cNvSpPr>
              <a:spLocks noChangeShapeType="1"/>
            </p:cNvSpPr>
            <p:nvPr/>
          </p:nvSpPr>
          <p:spPr bwMode="auto">
            <a:xfrm flipV="1">
              <a:off x="1769" y="2208"/>
              <a:ext cx="55" cy="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35139" name="Line 579"/>
            <p:cNvSpPr>
              <a:spLocks noChangeShapeType="1"/>
            </p:cNvSpPr>
            <p:nvPr/>
          </p:nvSpPr>
          <p:spPr bwMode="auto">
            <a:xfrm flipH="1">
              <a:off x="1877" y="2448"/>
              <a:ext cx="0" cy="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35140" name="Line 580"/>
            <p:cNvSpPr>
              <a:spLocks noChangeShapeType="1"/>
            </p:cNvSpPr>
            <p:nvPr/>
          </p:nvSpPr>
          <p:spPr bwMode="auto">
            <a:xfrm>
              <a:off x="1920" y="2410"/>
              <a:ext cx="173" cy="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35141" name="Oval 581"/>
            <p:cNvSpPr>
              <a:spLocks noChangeArrowheads="1"/>
            </p:cNvSpPr>
            <p:nvPr/>
          </p:nvSpPr>
          <p:spPr bwMode="auto">
            <a:xfrm>
              <a:off x="1682" y="2237"/>
              <a:ext cx="87" cy="77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5142" name="Line 582"/>
            <p:cNvSpPr>
              <a:spLocks noChangeShapeType="1"/>
            </p:cNvSpPr>
            <p:nvPr/>
          </p:nvSpPr>
          <p:spPr bwMode="auto">
            <a:xfrm flipH="1">
              <a:off x="1898" y="2208"/>
              <a:ext cx="70" cy="1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35143" name="Line 583"/>
            <p:cNvSpPr>
              <a:spLocks noChangeShapeType="1"/>
            </p:cNvSpPr>
            <p:nvPr/>
          </p:nvSpPr>
          <p:spPr bwMode="auto">
            <a:xfrm flipV="1">
              <a:off x="1920" y="2467"/>
              <a:ext cx="173" cy="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835144" name="Group 584"/>
            <p:cNvGrpSpPr>
              <a:grpSpLocks/>
            </p:cNvGrpSpPr>
            <p:nvPr/>
          </p:nvGrpSpPr>
          <p:grpSpPr bwMode="auto">
            <a:xfrm>
              <a:off x="1661" y="2314"/>
              <a:ext cx="43" cy="76"/>
              <a:chOff x="912" y="-336"/>
              <a:chExt cx="96" cy="192"/>
            </a:xfrm>
          </p:grpSpPr>
          <p:sp>
            <p:nvSpPr>
              <p:cNvPr id="835145" name="Line 585"/>
              <p:cNvSpPr>
                <a:spLocks noChangeShapeType="1"/>
              </p:cNvSpPr>
              <p:nvPr/>
            </p:nvSpPr>
            <p:spPr bwMode="auto">
              <a:xfrm>
                <a:off x="1008" y="-336"/>
                <a:ext cx="0" cy="1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35146" name="Line 586"/>
              <p:cNvSpPr>
                <a:spLocks noChangeShapeType="1"/>
              </p:cNvSpPr>
              <p:nvPr/>
            </p:nvSpPr>
            <p:spPr bwMode="auto">
              <a:xfrm flipH="1">
                <a:off x="912" y="-144"/>
                <a:ext cx="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35147" name="Line 587"/>
              <p:cNvSpPr>
                <a:spLocks noChangeShapeType="1"/>
              </p:cNvSpPr>
              <p:nvPr/>
            </p:nvSpPr>
            <p:spPr bwMode="auto">
              <a:xfrm flipH="1">
                <a:off x="912" y="-288"/>
                <a:ext cx="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835148" name="Group 588"/>
            <p:cNvGrpSpPr>
              <a:grpSpLocks/>
            </p:cNvGrpSpPr>
            <p:nvPr/>
          </p:nvGrpSpPr>
          <p:grpSpPr bwMode="auto">
            <a:xfrm flipH="1">
              <a:off x="2136" y="2486"/>
              <a:ext cx="43" cy="77"/>
              <a:chOff x="912" y="-336"/>
              <a:chExt cx="96" cy="192"/>
            </a:xfrm>
          </p:grpSpPr>
          <p:sp>
            <p:nvSpPr>
              <p:cNvPr id="835149" name="Line 589"/>
              <p:cNvSpPr>
                <a:spLocks noChangeShapeType="1"/>
              </p:cNvSpPr>
              <p:nvPr/>
            </p:nvSpPr>
            <p:spPr bwMode="auto">
              <a:xfrm>
                <a:off x="1008" y="-336"/>
                <a:ext cx="0" cy="1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35150" name="Line 590"/>
              <p:cNvSpPr>
                <a:spLocks noChangeShapeType="1"/>
              </p:cNvSpPr>
              <p:nvPr/>
            </p:nvSpPr>
            <p:spPr bwMode="auto">
              <a:xfrm flipH="1">
                <a:off x="912" y="-144"/>
                <a:ext cx="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35151" name="Line 591"/>
              <p:cNvSpPr>
                <a:spLocks noChangeShapeType="1"/>
              </p:cNvSpPr>
              <p:nvPr/>
            </p:nvSpPr>
            <p:spPr bwMode="auto">
              <a:xfrm flipH="1">
                <a:off x="912" y="-288"/>
                <a:ext cx="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835152" name="Line 592"/>
            <p:cNvSpPr>
              <a:spLocks noChangeShapeType="1"/>
            </p:cNvSpPr>
            <p:nvPr/>
          </p:nvSpPr>
          <p:spPr bwMode="auto">
            <a:xfrm flipH="1">
              <a:off x="1877" y="2602"/>
              <a:ext cx="0" cy="1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35153" name="Line 593"/>
            <p:cNvSpPr>
              <a:spLocks noChangeShapeType="1"/>
            </p:cNvSpPr>
            <p:nvPr/>
          </p:nvSpPr>
          <p:spPr bwMode="auto">
            <a:xfrm>
              <a:off x="1877" y="2621"/>
              <a:ext cx="4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35154" name="Text Box 594"/>
          <p:cNvSpPr txBox="1">
            <a:spLocks noChangeArrowheads="1"/>
          </p:cNvSpPr>
          <p:nvPr/>
        </p:nvSpPr>
        <p:spPr bwMode="auto">
          <a:xfrm>
            <a:off x="4859338" y="5734050"/>
            <a:ext cx="935037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1" hangingPunct="1"/>
            <a:r>
              <a:rPr kumimoji="0" lang="en-GB" sz="1400" b="1">
                <a:latin typeface="Arial" charset="0"/>
                <a:cs typeface="ＭＳ Ｐゴシック" charset="0"/>
              </a:rPr>
              <a:t>MSI</a:t>
            </a:r>
          </a:p>
        </p:txBody>
      </p:sp>
      <p:sp>
        <p:nvSpPr>
          <p:cNvPr id="835155" name="Text Box 595"/>
          <p:cNvSpPr txBox="1">
            <a:spLocks noChangeArrowheads="1"/>
          </p:cNvSpPr>
          <p:nvPr/>
        </p:nvSpPr>
        <p:spPr bwMode="auto">
          <a:xfrm>
            <a:off x="7235825" y="5807075"/>
            <a:ext cx="10795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1" hangingPunct="1"/>
            <a:r>
              <a:rPr kumimoji="0" lang="en-GB" sz="1400" b="1">
                <a:latin typeface="Arial" charset="0"/>
                <a:cs typeface="ＭＳ Ｐゴシック" charset="0"/>
              </a:rPr>
              <a:t>ChEBI</a:t>
            </a:r>
            <a:r>
              <a:rPr kumimoji="0" lang="en-GB" sz="1800">
                <a:latin typeface="Arial" charset="0"/>
              </a:rPr>
              <a:t> </a:t>
            </a:r>
          </a:p>
        </p:txBody>
      </p:sp>
      <p:cxnSp>
        <p:nvCxnSpPr>
          <p:cNvPr id="835156" name="AutoShape 596"/>
          <p:cNvCxnSpPr>
            <a:cxnSpLocks noChangeShapeType="1"/>
          </p:cNvCxnSpPr>
          <p:nvPr/>
        </p:nvCxnSpPr>
        <p:spPr bwMode="auto">
          <a:xfrm rot="5400000">
            <a:off x="3599656" y="4404519"/>
            <a:ext cx="576263" cy="358775"/>
          </a:xfrm>
          <a:prstGeom prst="bentConnector3">
            <a:avLst>
              <a:gd name="adj1" fmla="val 46278"/>
            </a:avLst>
          </a:prstGeom>
          <a:noFill/>
          <a:ln w="9525">
            <a:solidFill>
              <a:schemeClr val="tx1"/>
            </a:solidFill>
            <a:miter lim="800000"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835157" name="AutoShape 597"/>
          <p:cNvCxnSpPr>
            <a:cxnSpLocks noChangeShapeType="1"/>
            <a:stCxn id="835228" idx="2"/>
          </p:cNvCxnSpPr>
          <p:nvPr/>
        </p:nvCxnSpPr>
        <p:spPr bwMode="auto">
          <a:xfrm rot="16200000" flipH="1">
            <a:off x="4712494" y="4361656"/>
            <a:ext cx="495300" cy="376238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miter lim="800000"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835158" name="AutoShape 598"/>
          <p:cNvCxnSpPr>
            <a:cxnSpLocks noChangeShapeType="1"/>
          </p:cNvCxnSpPr>
          <p:nvPr/>
        </p:nvCxnSpPr>
        <p:spPr bwMode="auto">
          <a:xfrm>
            <a:off x="5003800" y="4006850"/>
            <a:ext cx="1152525" cy="649288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miter lim="800000"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835159" name="AutoShape 599"/>
          <p:cNvCxnSpPr>
            <a:cxnSpLocks noChangeShapeType="1"/>
            <a:endCxn id="835092" idx="6"/>
          </p:cNvCxnSpPr>
          <p:nvPr/>
        </p:nvCxnSpPr>
        <p:spPr bwMode="auto">
          <a:xfrm rot="10800000" flipV="1">
            <a:off x="2695575" y="4006850"/>
            <a:ext cx="939800" cy="684213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miter lim="800000"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835160" name="AutoShape 600"/>
          <p:cNvCxnSpPr>
            <a:cxnSpLocks noChangeShapeType="1"/>
            <a:endCxn id="834832" idx="0"/>
          </p:cNvCxnSpPr>
          <p:nvPr/>
        </p:nvCxnSpPr>
        <p:spPr bwMode="auto">
          <a:xfrm rot="5400000">
            <a:off x="1270000" y="4160838"/>
            <a:ext cx="1150938" cy="557212"/>
          </a:xfrm>
          <a:prstGeom prst="bentConnector3">
            <a:avLst>
              <a:gd name="adj1" fmla="val 49931"/>
            </a:avLst>
          </a:prstGeom>
          <a:noFill/>
          <a:ln w="9525">
            <a:solidFill>
              <a:schemeClr val="tx1"/>
            </a:solidFill>
            <a:miter lim="800000"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835161" name="AutoShape 601"/>
          <p:cNvCxnSpPr>
            <a:cxnSpLocks noChangeShapeType="1"/>
          </p:cNvCxnSpPr>
          <p:nvPr/>
        </p:nvCxnSpPr>
        <p:spPr bwMode="auto">
          <a:xfrm rot="16200000" flipH="1">
            <a:off x="6516688" y="4079875"/>
            <a:ext cx="1295400" cy="574675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miter lim="800000"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835162" name="Text Box 602"/>
          <p:cNvSpPr txBox="1">
            <a:spLocks noChangeArrowheads="1"/>
          </p:cNvSpPr>
          <p:nvPr/>
        </p:nvSpPr>
        <p:spPr bwMode="auto">
          <a:xfrm>
            <a:off x="250825" y="2349500"/>
            <a:ext cx="15113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kumimoji="0" lang="en-GB" sz="1800" b="1" i="1">
                <a:cs typeface="ＭＳ Ｐゴシック" charset="0"/>
              </a:rPr>
              <a:t>Upper level</a:t>
            </a:r>
          </a:p>
        </p:txBody>
      </p:sp>
      <p:sp>
        <p:nvSpPr>
          <p:cNvPr id="835163" name="Text Box 603"/>
          <p:cNvSpPr txBox="1">
            <a:spLocks noChangeArrowheads="1"/>
          </p:cNvSpPr>
          <p:nvPr/>
        </p:nvSpPr>
        <p:spPr bwMode="auto">
          <a:xfrm>
            <a:off x="179388" y="3933825"/>
            <a:ext cx="23050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kumimoji="0" lang="en-GB" sz="1800" b="1" i="1">
                <a:cs typeface="ＭＳ Ｐゴシック" charset="0"/>
              </a:rPr>
              <a:t>Generic level</a:t>
            </a:r>
          </a:p>
        </p:txBody>
      </p:sp>
      <p:sp>
        <p:nvSpPr>
          <p:cNvPr id="835164" name="Text Box 604"/>
          <p:cNvSpPr txBox="1">
            <a:spLocks noChangeArrowheads="1"/>
          </p:cNvSpPr>
          <p:nvPr/>
        </p:nvSpPr>
        <p:spPr bwMode="auto">
          <a:xfrm>
            <a:off x="179388" y="4510088"/>
            <a:ext cx="15113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kumimoji="0" lang="en-GB" sz="1800" b="1" i="1">
                <a:cs typeface="ＭＳ Ｐゴシック" charset="0"/>
              </a:rPr>
              <a:t>Domain level</a:t>
            </a:r>
          </a:p>
        </p:txBody>
      </p:sp>
      <p:sp>
        <p:nvSpPr>
          <p:cNvPr id="835165" name="Text Box 605"/>
          <p:cNvSpPr txBox="1">
            <a:spLocks noChangeArrowheads="1"/>
          </p:cNvSpPr>
          <p:nvPr/>
        </p:nvSpPr>
        <p:spPr bwMode="auto">
          <a:xfrm>
            <a:off x="4067175" y="2997200"/>
            <a:ext cx="863600" cy="3048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1" hangingPunct="1"/>
            <a:r>
              <a:rPr kumimoji="0" lang="en-GB" sz="1400" b="1">
                <a:latin typeface="Arial" charset="0"/>
                <a:cs typeface="ＭＳ Ｐゴシック" charset="0"/>
              </a:rPr>
              <a:t>EXPO</a:t>
            </a:r>
          </a:p>
        </p:txBody>
      </p:sp>
      <p:sp>
        <p:nvSpPr>
          <p:cNvPr id="835166" name="Text Box 606"/>
          <p:cNvSpPr txBox="1">
            <a:spLocks noChangeArrowheads="1"/>
          </p:cNvSpPr>
          <p:nvPr/>
        </p:nvSpPr>
        <p:spPr bwMode="auto">
          <a:xfrm>
            <a:off x="3132138" y="4079875"/>
            <a:ext cx="1063625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spcBef>
                <a:spcPct val="0"/>
              </a:spcBef>
            </a:pPr>
            <a:r>
              <a:rPr kumimoji="0" lang="en-GB" sz="1200" i="1">
                <a:cs typeface="ＭＳ Ｐゴシック" charset="0"/>
              </a:rPr>
              <a:t>SubjectOfExp.</a:t>
            </a:r>
          </a:p>
        </p:txBody>
      </p:sp>
      <p:sp>
        <p:nvSpPr>
          <p:cNvPr id="835167" name="Text Box 607"/>
          <p:cNvSpPr txBox="1">
            <a:spLocks noChangeArrowheads="1"/>
          </p:cNvSpPr>
          <p:nvPr/>
        </p:nvSpPr>
        <p:spPr bwMode="auto">
          <a:xfrm>
            <a:off x="4932363" y="4079875"/>
            <a:ext cx="1020762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spcBef>
                <a:spcPct val="0"/>
              </a:spcBef>
            </a:pPr>
            <a:r>
              <a:rPr kumimoji="0" lang="en-GB" sz="1200" i="1">
                <a:cs typeface="ＭＳ Ｐゴシック" charset="0"/>
              </a:rPr>
              <a:t>ObjectOfExp.</a:t>
            </a:r>
          </a:p>
        </p:txBody>
      </p:sp>
      <p:sp>
        <p:nvSpPr>
          <p:cNvPr id="835168" name="Text Box 608"/>
          <p:cNvSpPr txBox="1">
            <a:spLocks noChangeArrowheads="1"/>
          </p:cNvSpPr>
          <p:nvPr/>
        </p:nvSpPr>
        <p:spPr bwMode="auto">
          <a:xfrm>
            <a:off x="3779838" y="4511675"/>
            <a:ext cx="1103312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spcBef>
                <a:spcPct val="0"/>
              </a:spcBef>
            </a:pPr>
            <a:r>
              <a:rPr kumimoji="0" lang="en-GB" sz="1200" i="1">
                <a:cs typeface="ＭＳ Ｐゴシック" charset="0"/>
              </a:rPr>
              <a:t>Domain Model</a:t>
            </a:r>
          </a:p>
        </p:txBody>
      </p:sp>
      <p:sp>
        <p:nvSpPr>
          <p:cNvPr id="835169" name="Text Box 609"/>
          <p:cNvSpPr txBox="1">
            <a:spLocks noChangeArrowheads="1"/>
          </p:cNvSpPr>
          <p:nvPr/>
        </p:nvSpPr>
        <p:spPr bwMode="auto">
          <a:xfrm>
            <a:off x="3276600" y="5735638"/>
            <a:ext cx="10064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1" hangingPunct="1"/>
            <a:r>
              <a:rPr kumimoji="0" lang="en-GB" sz="1400" b="1">
                <a:latin typeface="Arial" charset="0"/>
                <a:cs typeface="ＭＳ Ｐゴシック" charset="0"/>
              </a:rPr>
              <a:t>FuGO</a:t>
            </a:r>
          </a:p>
        </p:txBody>
      </p:sp>
      <p:sp>
        <p:nvSpPr>
          <p:cNvPr id="835170" name="Text Box 610"/>
          <p:cNvSpPr txBox="1">
            <a:spLocks noChangeArrowheads="1"/>
          </p:cNvSpPr>
          <p:nvPr/>
        </p:nvSpPr>
        <p:spPr bwMode="auto">
          <a:xfrm>
            <a:off x="6084888" y="5448300"/>
            <a:ext cx="1008062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1" hangingPunct="1"/>
            <a:r>
              <a:rPr kumimoji="0" lang="en-GB" sz="1400" b="1">
                <a:latin typeface="Arial" charset="0"/>
                <a:cs typeface="ＭＳ Ｐゴシック" charset="0"/>
              </a:rPr>
              <a:t>PSI</a:t>
            </a:r>
          </a:p>
        </p:txBody>
      </p:sp>
      <p:sp>
        <p:nvSpPr>
          <p:cNvPr id="835171" name="Text Box 611"/>
          <p:cNvSpPr txBox="1">
            <a:spLocks noChangeArrowheads="1"/>
          </p:cNvSpPr>
          <p:nvPr/>
        </p:nvSpPr>
        <p:spPr bwMode="auto">
          <a:xfrm>
            <a:off x="6732588" y="2998788"/>
            <a:ext cx="1439862" cy="51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1" hangingPunct="1"/>
            <a:r>
              <a:rPr kumimoji="0" lang="en-GB" sz="1400" b="1">
                <a:latin typeface="Arial" charset="0"/>
                <a:cs typeface="ＭＳ Ｐゴシック" charset="0"/>
              </a:rPr>
              <a:t>Measurement ontology</a:t>
            </a:r>
          </a:p>
        </p:txBody>
      </p:sp>
      <p:sp>
        <p:nvSpPr>
          <p:cNvPr id="835172" name="Text Box 612"/>
          <p:cNvSpPr txBox="1">
            <a:spLocks noChangeArrowheads="1"/>
          </p:cNvSpPr>
          <p:nvPr/>
        </p:nvSpPr>
        <p:spPr bwMode="auto">
          <a:xfrm>
            <a:off x="395288" y="3070225"/>
            <a:ext cx="1655762" cy="51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1" hangingPunct="1"/>
            <a:r>
              <a:rPr kumimoji="0" lang="en-GB" sz="1400" b="1">
                <a:latin typeface="Arial" charset="0"/>
                <a:cs typeface="ＭＳ Ｐゴシック" charset="0"/>
              </a:rPr>
              <a:t>Bibliographic Data Ontology</a:t>
            </a:r>
          </a:p>
        </p:txBody>
      </p:sp>
      <p:sp>
        <p:nvSpPr>
          <p:cNvPr id="835173" name="Text Box 613"/>
          <p:cNvSpPr txBox="1">
            <a:spLocks noChangeArrowheads="1"/>
          </p:cNvSpPr>
          <p:nvPr/>
        </p:nvSpPr>
        <p:spPr bwMode="auto">
          <a:xfrm>
            <a:off x="2771775" y="3503613"/>
            <a:ext cx="117157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spcBef>
                <a:spcPct val="0"/>
              </a:spcBef>
            </a:pPr>
            <a:r>
              <a:rPr kumimoji="0" lang="en-GB" sz="1200" i="1">
                <a:cs typeface="ＭＳ Ｐゴシック" charset="0"/>
              </a:rPr>
              <a:t>BiblioReference</a:t>
            </a:r>
          </a:p>
        </p:txBody>
      </p:sp>
      <p:sp>
        <p:nvSpPr>
          <p:cNvPr id="835174" name="Text Box 614"/>
          <p:cNvSpPr txBox="1">
            <a:spLocks noChangeArrowheads="1"/>
          </p:cNvSpPr>
          <p:nvPr/>
        </p:nvSpPr>
        <p:spPr bwMode="auto">
          <a:xfrm>
            <a:off x="5076825" y="3575050"/>
            <a:ext cx="747713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spcBef>
                <a:spcPct val="0"/>
              </a:spcBef>
            </a:pPr>
            <a:r>
              <a:rPr kumimoji="0" lang="en-GB" sz="1200" i="1">
                <a:cs typeface="ＭＳ Ｐゴシック" charset="0"/>
              </a:rPr>
              <a:t>Mes.Unit</a:t>
            </a:r>
          </a:p>
        </p:txBody>
      </p:sp>
      <p:cxnSp>
        <p:nvCxnSpPr>
          <p:cNvPr id="835175" name="AutoShape 615"/>
          <p:cNvCxnSpPr>
            <a:cxnSpLocks noChangeShapeType="1"/>
          </p:cNvCxnSpPr>
          <p:nvPr/>
        </p:nvCxnSpPr>
        <p:spPr bwMode="auto">
          <a:xfrm flipH="1" flipV="1">
            <a:off x="2843213" y="3214688"/>
            <a:ext cx="1076325" cy="385762"/>
          </a:xfrm>
          <a:prstGeom prst="bentConnector5">
            <a:avLst>
              <a:gd name="adj1" fmla="val -21241"/>
              <a:gd name="adj2" fmla="val 44444"/>
              <a:gd name="adj3" fmla="val 62093"/>
            </a:avLst>
          </a:prstGeom>
          <a:noFill/>
          <a:ln w="9525">
            <a:solidFill>
              <a:schemeClr val="tx1"/>
            </a:solidFill>
            <a:miter lim="800000"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835176" name="AutoShape 616"/>
          <p:cNvCxnSpPr>
            <a:cxnSpLocks noChangeShapeType="1"/>
          </p:cNvCxnSpPr>
          <p:nvPr/>
        </p:nvCxnSpPr>
        <p:spPr bwMode="auto">
          <a:xfrm flipV="1">
            <a:off x="4859338" y="3214688"/>
            <a:ext cx="1100137" cy="352425"/>
          </a:xfrm>
          <a:prstGeom prst="bentConnector3">
            <a:avLst>
              <a:gd name="adj1" fmla="val 53102"/>
            </a:avLst>
          </a:prstGeom>
          <a:noFill/>
          <a:ln w="9525">
            <a:solidFill>
              <a:schemeClr val="tx1"/>
            </a:solidFill>
            <a:miter lim="800000"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835177" name="Text Box 617"/>
          <p:cNvSpPr txBox="1">
            <a:spLocks noChangeArrowheads="1"/>
          </p:cNvSpPr>
          <p:nvPr/>
        </p:nvSpPr>
        <p:spPr bwMode="auto">
          <a:xfrm>
            <a:off x="1979613" y="5519738"/>
            <a:ext cx="10795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1" hangingPunct="1"/>
            <a:r>
              <a:rPr kumimoji="0" lang="en-GB" sz="1400" b="1">
                <a:latin typeface="Arial" charset="0"/>
                <a:cs typeface="ＭＳ Ｐゴシック" charset="0"/>
              </a:rPr>
              <a:t>MO</a:t>
            </a:r>
          </a:p>
        </p:txBody>
      </p:sp>
      <p:sp>
        <p:nvSpPr>
          <p:cNvPr id="835178" name="Text Box 618"/>
          <p:cNvSpPr txBox="1">
            <a:spLocks noChangeArrowheads="1"/>
          </p:cNvSpPr>
          <p:nvPr/>
        </p:nvSpPr>
        <p:spPr bwMode="auto">
          <a:xfrm>
            <a:off x="611188" y="5664200"/>
            <a:ext cx="935037" cy="51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1" hangingPunct="1"/>
            <a:r>
              <a:rPr kumimoji="0" lang="en-GB" sz="1400" b="1">
                <a:latin typeface="Arial" charset="0"/>
                <a:cs typeface="ＭＳ Ｐゴシック" charset="0"/>
              </a:rPr>
              <a:t>Plant ontology</a:t>
            </a:r>
          </a:p>
        </p:txBody>
      </p:sp>
      <p:cxnSp>
        <p:nvCxnSpPr>
          <p:cNvPr id="835179" name="AutoShape 619"/>
          <p:cNvCxnSpPr>
            <a:cxnSpLocks noChangeShapeType="1"/>
            <a:stCxn id="834939" idx="3"/>
            <a:endCxn id="835006" idx="1"/>
          </p:cNvCxnSpPr>
          <p:nvPr/>
        </p:nvCxnSpPr>
        <p:spPr bwMode="auto">
          <a:xfrm flipV="1">
            <a:off x="5614988" y="5146675"/>
            <a:ext cx="325437" cy="447675"/>
          </a:xfrm>
          <a:prstGeom prst="bentConnector3">
            <a:avLst>
              <a:gd name="adj1" fmla="val 49755"/>
            </a:avLst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835180" name="AutoShape 620"/>
          <p:cNvCxnSpPr>
            <a:cxnSpLocks noChangeShapeType="1"/>
            <a:stCxn id="834941" idx="1"/>
            <a:endCxn id="834772" idx="3"/>
          </p:cNvCxnSpPr>
          <p:nvPr/>
        </p:nvCxnSpPr>
        <p:spPr bwMode="auto">
          <a:xfrm rot="10800000">
            <a:off x="4356100" y="5241925"/>
            <a:ext cx="287338" cy="193675"/>
          </a:xfrm>
          <a:prstGeom prst="bentConnector3">
            <a:avLst>
              <a:gd name="adj1" fmla="val 49722"/>
            </a:avLst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835181" name="AutoShape 621"/>
          <p:cNvCxnSpPr>
            <a:cxnSpLocks noChangeShapeType="1"/>
            <a:stCxn id="834808" idx="1"/>
            <a:endCxn id="835134" idx="3"/>
          </p:cNvCxnSpPr>
          <p:nvPr/>
        </p:nvCxnSpPr>
        <p:spPr bwMode="auto">
          <a:xfrm rot="10800000">
            <a:off x="2951163" y="5378450"/>
            <a:ext cx="325437" cy="57150"/>
          </a:xfrm>
          <a:prstGeom prst="bentConnector3">
            <a:avLst>
              <a:gd name="adj1" fmla="val 50245"/>
            </a:avLst>
          </a:prstGeom>
          <a:noFill/>
          <a:ln w="9525">
            <a:solidFill>
              <a:schemeClr val="tx1"/>
            </a:solidFill>
            <a:miter lim="800000"/>
            <a:headEnd type="arrow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835182" name="Rectangle 622"/>
          <p:cNvSpPr>
            <a:spLocks noChangeArrowheads="1"/>
          </p:cNvSpPr>
          <p:nvPr/>
        </p:nvSpPr>
        <p:spPr bwMode="auto">
          <a:xfrm>
            <a:off x="179388" y="0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>
              <a:spcBef>
                <a:spcPct val="0"/>
              </a:spcBef>
            </a:pPr>
            <a:r>
              <a:rPr lang="en-US" sz="4400" u="sng"/>
              <a:t>The Position of EXPO</a:t>
            </a:r>
          </a:p>
        </p:txBody>
      </p:sp>
      <p:grpSp>
        <p:nvGrpSpPr>
          <p:cNvPr id="835183" name="Group 623"/>
          <p:cNvGrpSpPr>
            <a:grpSpLocks/>
          </p:cNvGrpSpPr>
          <p:nvPr/>
        </p:nvGrpSpPr>
        <p:grpSpPr bwMode="auto">
          <a:xfrm>
            <a:off x="3779838" y="3429000"/>
            <a:ext cx="1223962" cy="936625"/>
            <a:chOff x="1488" y="1776"/>
            <a:chExt cx="960" cy="864"/>
          </a:xfrm>
        </p:grpSpPr>
        <p:grpSp>
          <p:nvGrpSpPr>
            <p:cNvPr id="835184" name="Group 624"/>
            <p:cNvGrpSpPr>
              <a:grpSpLocks/>
            </p:cNvGrpSpPr>
            <p:nvPr/>
          </p:nvGrpSpPr>
          <p:grpSpPr bwMode="auto">
            <a:xfrm>
              <a:off x="1584" y="1776"/>
              <a:ext cx="864" cy="480"/>
              <a:chOff x="528" y="-720"/>
              <a:chExt cx="1920" cy="1200"/>
            </a:xfrm>
          </p:grpSpPr>
          <p:sp>
            <p:nvSpPr>
              <p:cNvPr id="835185" name="Oval 625"/>
              <p:cNvSpPr>
                <a:spLocks noChangeArrowheads="1"/>
              </p:cNvSpPr>
              <p:nvPr/>
            </p:nvSpPr>
            <p:spPr bwMode="auto">
              <a:xfrm>
                <a:off x="1296" y="-192"/>
                <a:ext cx="192" cy="192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35186" name="Oval 626"/>
              <p:cNvSpPr>
                <a:spLocks noChangeArrowheads="1"/>
              </p:cNvSpPr>
              <p:nvPr/>
            </p:nvSpPr>
            <p:spPr bwMode="auto">
              <a:xfrm>
                <a:off x="1536" y="-720"/>
                <a:ext cx="192" cy="192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35187" name="Oval 627"/>
              <p:cNvSpPr>
                <a:spLocks noChangeArrowheads="1"/>
              </p:cNvSpPr>
              <p:nvPr/>
            </p:nvSpPr>
            <p:spPr bwMode="auto">
              <a:xfrm>
                <a:off x="1872" y="-96"/>
                <a:ext cx="192" cy="192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35188" name="Oval 628"/>
              <p:cNvSpPr>
                <a:spLocks noChangeArrowheads="1"/>
              </p:cNvSpPr>
              <p:nvPr/>
            </p:nvSpPr>
            <p:spPr bwMode="auto">
              <a:xfrm>
                <a:off x="1296" y="192"/>
                <a:ext cx="192" cy="192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35189" name="Rectangle 629"/>
              <p:cNvSpPr>
                <a:spLocks noChangeArrowheads="1"/>
              </p:cNvSpPr>
              <p:nvPr/>
            </p:nvSpPr>
            <p:spPr bwMode="auto">
              <a:xfrm>
                <a:off x="1776" y="-384"/>
                <a:ext cx="384" cy="9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35190" name="Rectangle 630"/>
              <p:cNvSpPr>
                <a:spLocks noChangeArrowheads="1"/>
              </p:cNvSpPr>
              <p:nvPr/>
            </p:nvSpPr>
            <p:spPr bwMode="auto">
              <a:xfrm>
                <a:off x="1776" y="-528"/>
                <a:ext cx="384" cy="9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35191" name="Rectangle 631"/>
              <p:cNvSpPr>
                <a:spLocks noChangeArrowheads="1"/>
              </p:cNvSpPr>
              <p:nvPr/>
            </p:nvSpPr>
            <p:spPr bwMode="auto">
              <a:xfrm>
                <a:off x="1776" y="-240"/>
                <a:ext cx="384" cy="9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35192" name="Rectangle 632"/>
              <p:cNvSpPr>
                <a:spLocks noChangeArrowheads="1"/>
              </p:cNvSpPr>
              <p:nvPr/>
            </p:nvSpPr>
            <p:spPr bwMode="auto">
              <a:xfrm>
                <a:off x="2064" y="96"/>
                <a:ext cx="384" cy="9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35193" name="Rectangle 633"/>
              <p:cNvSpPr>
                <a:spLocks noChangeArrowheads="1"/>
              </p:cNvSpPr>
              <p:nvPr/>
            </p:nvSpPr>
            <p:spPr bwMode="auto">
              <a:xfrm>
                <a:off x="1488" y="384"/>
                <a:ext cx="384" cy="9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35194" name="Rectangle 634"/>
              <p:cNvSpPr>
                <a:spLocks noChangeArrowheads="1"/>
              </p:cNvSpPr>
              <p:nvPr/>
            </p:nvSpPr>
            <p:spPr bwMode="auto">
              <a:xfrm>
                <a:off x="2064" y="240"/>
                <a:ext cx="384" cy="9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35195" name="Rectangle 635"/>
              <p:cNvSpPr>
                <a:spLocks noChangeArrowheads="1"/>
              </p:cNvSpPr>
              <p:nvPr/>
            </p:nvSpPr>
            <p:spPr bwMode="auto">
              <a:xfrm>
                <a:off x="528" y="-336"/>
                <a:ext cx="384" cy="9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35196" name="Rectangle 636"/>
              <p:cNvSpPr>
                <a:spLocks noChangeArrowheads="1"/>
              </p:cNvSpPr>
              <p:nvPr/>
            </p:nvSpPr>
            <p:spPr bwMode="auto">
              <a:xfrm>
                <a:off x="528" y="-192"/>
                <a:ext cx="384" cy="9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35197" name="Line 637"/>
              <p:cNvSpPr>
                <a:spLocks noChangeShapeType="1"/>
              </p:cNvSpPr>
              <p:nvPr/>
            </p:nvSpPr>
            <p:spPr bwMode="auto">
              <a:xfrm>
                <a:off x="1104" y="-384"/>
                <a:ext cx="240" cy="1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35198" name="Line 638"/>
              <p:cNvSpPr>
                <a:spLocks noChangeShapeType="1"/>
              </p:cNvSpPr>
              <p:nvPr/>
            </p:nvSpPr>
            <p:spPr bwMode="auto">
              <a:xfrm flipV="1">
                <a:off x="1152" y="-624"/>
                <a:ext cx="384" cy="1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35199" name="Line 639"/>
              <p:cNvSpPr>
                <a:spLocks noChangeShapeType="1"/>
              </p:cNvSpPr>
              <p:nvPr/>
            </p:nvSpPr>
            <p:spPr bwMode="auto">
              <a:xfrm flipH="1">
                <a:off x="1392" y="0"/>
                <a:ext cx="0" cy="1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35200" name="Line 640"/>
              <p:cNvSpPr>
                <a:spLocks noChangeShapeType="1"/>
              </p:cNvSpPr>
              <p:nvPr/>
            </p:nvSpPr>
            <p:spPr bwMode="auto">
              <a:xfrm>
                <a:off x="1488" y="-96"/>
                <a:ext cx="384" cy="9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35201" name="Oval 641"/>
              <p:cNvSpPr>
                <a:spLocks noChangeArrowheads="1"/>
              </p:cNvSpPr>
              <p:nvPr/>
            </p:nvSpPr>
            <p:spPr bwMode="auto">
              <a:xfrm>
                <a:off x="960" y="-528"/>
                <a:ext cx="192" cy="192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35202" name="Line 642"/>
              <p:cNvSpPr>
                <a:spLocks noChangeShapeType="1"/>
              </p:cNvSpPr>
              <p:nvPr/>
            </p:nvSpPr>
            <p:spPr bwMode="auto">
              <a:xfrm flipH="1">
                <a:off x="1440" y="-528"/>
                <a:ext cx="192" cy="3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35203" name="Line 643"/>
              <p:cNvSpPr>
                <a:spLocks noChangeShapeType="1"/>
              </p:cNvSpPr>
              <p:nvPr/>
            </p:nvSpPr>
            <p:spPr bwMode="auto">
              <a:xfrm flipV="1">
                <a:off x="1488" y="48"/>
                <a:ext cx="384" cy="1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835204" name="Group 644"/>
              <p:cNvGrpSpPr>
                <a:grpSpLocks/>
              </p:cNvGrpSpPr>
              <p:nvPr/>
            </p:nvGrpSpPr>
            <p:grpSpPr bwMode="auto">
              <a:xfrm>
                <a:off x="912" y="-336"/>
                <a:ext cx="96" cy="192"/>
                <a:chOff x="912" y="-336"/>
                <a:chExt cx="96" cy="192"/>
              </a:xfrm>
            </p:grpSpPr>
            <p:sp>
              <p:nvSpPr>
                <p:cNvPr id="835205" name="Line 645"/>
                <p:cNvSpPr>
                  <a:spLocks noChangeShapeType="1"/>
                </p:cNvSpPr>
                <p:nvPr/>
              </p:nvSpPr>
              <p:spPr bwMode="auto">
                <a:xfrm>
                  <a:off x="1008" y="-336"/>
                  <a:ext cx="0" cy="19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35206" name="Line 646"/>
                <p:cNvSpPr>
                  <a:spLocks noChangeShapeType="1"/>
                </p:cNvSpPr>
                <p:nvPr/>
              </p:nvSpPr>
              <p:spPr bwMode="auto">
                <a:xfrm flipH="1">
                  <a:off x="912" y="-144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35207" name="Line 647"/>
                <p:cNvSpPr>
                  <a:spLocks noChangeShapeType="1"/>
                </p:cNvSpPr>
                <p:nvPr/>
              </p:nvSpPr>
              <p:spPr bwMode="auto">
                <a:xfrm flipH="1">
                  <a:off x="912" y="-288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835208" name="Group 648"/>
              <p:cNvGrpSpPr>
                <a:grpSpLocks/>
              </p:cNvGrpSpPr>
              <p:nvPr/>
            </p:nvGrpSpPr>
            <p:grpSpPr bwMode="auto">
              <a:xfrm flipH="1">
                <a:off x="1968" y="96"/>
                <a:ext cx="96" cy="192"/>
                <a:chOff x="912" y="-336"/>
                <a:chExt cx="96" cy="192"/>
              </a:xfrm>
            </p:grpSpPr>
            <p:sp>
              <p:nvSpPr>
                <p:cNvPr id="835209" name="Line 649"/>
                <p:cNvSpPr>
                  <a:spLocks noChangeShapeType="1"/>
                </p:cNvSpPr>
                <p:nvPr/>
              </p:nvSpPr>
              <p:spPr bwMode="auto">
                <a:xfrm>
                  <a:off x="1008" y="-336"/>
                  <a:ext cx="0" cy="19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35210" name="Line 650"/>
                <p:cNvSpPr>
                  <a:spLocks noChangeShapeType="1"/>
                </p:cNvSpPr>
                <p:nvPr/>
              </p:nvSpPr>
              <p:spPr bwMode="auto">
                <a:xfrm flipH="1">
                  <a:off x="912" y="-144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35211" name="Line 651"/>
                <p:cNvSpPr>
                  <a:spLocks noChangeShapeType="1"/>
                </p:cNvSpPr>
                <p:nvPr/>
              </p:nvSpPr>
              <p:spPr bwMode="auto">
                <a:xfrm flipH="1">
                  <a:off x="912" y="-288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835212" name="Group 652"/>
              <p:cNvGrpSpPr>
                <a:grpSpLocks/>
              </p:cNvGrpSpPr>
              <p:nvPr/>
            </p:nvGrpSpPr>
            <p:grpSpPr bwMode="auto">
              <a:xfrm flipH="1">
                <a:off x="1680" y="-528"/>
                <a:ext cx="96" cy="192"/>
                <a:chOff x="912" y="-336"/>
                <a:chExt cx="96" cy="192"/>
              </a:xfrm>
            </p:grpSpPr>
            <p:sp>
              <p:nvSpPr>
                <p:cNvPr id="835213" name="Line 653"/>
                <p:cNvSpPr>
                  <a:spLocks noChangeShapeType="1"/>
                </p:cNvSpPr>
                <p:nvPr/>
              </p:nvSpPr>
              <p:spPr bwMode="auto">
                <a:xfrm>
                  <a:off x="1008" y="-336"/>
                  <a:ext cx="0" cy="19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35214" name="Line 654"/>
                <p:cNvSpPr>
                  <a:spLocks noChangeShapeType="1"/>
                </p:cNvSpPr>
                <p:nvPr/>
              </p:nvSpPr>
              <p:spPr bwMode="auto">
                <a:xfrm flipH="1">
                  <a:off x="912" y="-144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35215" name="Line 655"/>
                <p:cNvSpPr>
                  <a:spLocks noChangeShapeType="1"/>
                </p:cNvSpPr>
                <p:nvPr/>
              </p:nvSpPr>
              <p:spPr bwMode="auto">
                <a:xfrm flipH="1">
                  <a:off x="912" y="-288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835216" name="Group 656"/>
              <p:cNvGrpSpPr>
                <a:grpSpLocks/>
              </p:cNvGrpSpPr>
              <p:nvPr/>
            </p:nvGrpSpPr>
            <p:grpSpPr bwMode="auto">
              <a:xfrm flipH="1">
                <a:off x="1680" y="-384"/>
                <a:ext cx="96" cy="192"/>
                <a:chOff x="912" y="-336"/>
                <a:chExt cx="96" cy="192"/>
              </a:xfrm>
            </p:grpSpPr>
            <p:sp>
              <p:nvSpPr>
                <p:cNvPr id="835217" name="Line 657"/>
                <p:cNvSpPr>
                  <a:spLocks noChangeShapeType="1"/>
                </p:cNvSpPr>
                <p:nvPr/>
              </p:nvSpPr>
              <p:spPr bwMode="auto">
                <a:xfrm>
                  <a:off x="1008" y="-336"/>
                  <a:ext cx="0" cy="19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35218" name="Line 658"/>
                <p:cNvSpPr>
                  <a:spLocks noChangeShapeType="1"/>
                </p:cNvSpPr>
                <p:nvPr/>
              </p:nvSpPr>
              <p:spPr bwMode="auto">
                <a:xfrm flipH="1">
                  <a:off x="912" y="-144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35219" name="Line 659"/>
                <p:cNvSpPr>
                  <a:spLocks noChangeShapeType="1"/>
                </p:cNvSpPr>
                <p:nvPr/>
              </p:nvSpPr>
              <p:spPr bwMode="auto">
                <a:xfrm flipH="1">
                  <a:off x="912" y="-288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835220" name="Line 660"/>
              <p:cNvSpPr>
                <a:spLocks noChangeShapeType="1"/>
              </p:cNvSpPr>
              <p:nvPr/>
            </p:nvSpPr>
            <p:spPr bwMode="auto">
              <a:xfrm flipH="1">
                <a:off x="1392" y="384"/>
                <a:ext cx="0" cy="4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35221" name="Line 661"/>
              <p:cNvSpPr>
                <a:spLocks noChangeShapeType="1"/>
              </p:cNvSpPr>
              <p:nvPr/>
            </p:nvSpPr>
            <p:spPr bwMode="auto">
              <a:xfrm>
                <a:off x="1392" y="432"/>
                <a:ext cx="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835222" name="Oval 662"/>
            <p:cNvSpPr>
              <a:spLocks noChangeArrowheads="1"/>
            </p:cNvSpPr>
            <p:nvPr/>
          </p:nvSpPr>
          <p:spPr bwMode="auto">
            <a:xfrm>
              <a:off x="1834" y="2371"/>
              <a:ext cx="86" cy="77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5223" name="Oval 663"/>
            <p:cNvSpPr>
              <a:spLocks noChangeArrowheads="1"/>
            </p:cNvSpPr>
            <p:nvPr/>
          </p:nvSpPr>
          <p:spPr bwMode="auto">
            <a:xfrm>
              <a:off x="1824" y="2179"/>
              <a:ext cx="86" cy="77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5224" name="Oval 664"/>
            <p:cNvSpPr>
              <a:spLocks noChangeArrowheads="1"/>
            </p:cNvSpPr>
            <p:nvPr/>
          </p:nvSpPr>
          <p:spPr bwMode="auto">
            <a:xfrm>
              <a:off x="2093" y="2410"/>
              <a:ext cx="86" cy="76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5225" name="Oval 665"/>
            <p:cNvSpPr>
              <a:spLocks noChangeArrowheads="1"/>
            </p:cNvSpPr>
            <p:nvPr/>
          </p:nvSpPr>
          <p:spPr bwMode="auto">
            <a:xfrm>
              <a:off x="1834" y="2525"/>
              <a:ext cx="86" cy="77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5226" name="Rectangle 666"/>
            <p:cNvSpPr>
              <a:spLocks noChangeArrowheads="1"/>
            </p:cNvSpPr>
            <p:nvPr/>
          </p:nvSpPr>
          <p:spPr bwMode="auto">
            <a:xfrm>
              <a:off x="2179" y="2486"/>
              <a:ext cx="173" cy="3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5227" name="Rectangle 667"/>
            <p:cNvSpPr>
              <a:spLocks noChangeArrowheads="1"/>
            </p:cNvSpPr>
            <p:nvPr/>
          </p:nvSpPr>
          <p:spPr bwMode="auto">
            <a:xfrm>
              <a:off x="1920" y="2602"/>
              <a:ext cx="173" cy="3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5228" name="Rectangle 668"/>
            <p:cNvSpPr>
              <a:spLocks noChangeArrowheads="1"/>
            </p:cNvSpPr>
            <p:nvPr/>
          </p:nvSpPr>
          <p:spPr bwMode="auto">
            <a:xfrm>
              <a:off x="2179" y="2544"/>
              <a:ext cx="173" cy="3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5229" name="Rectangle 669"/>
            <p:cNvSpPr>
              <a:spLocks noChangeArrowheads="1"/>
            </p:cNvSpPr>
            <p:nvPr/>
          </p:nvSpPr>
          <p:spPr bwMode="auto">
            <a:xfrm>
              <a:off x="1488" y="2314"/>
              <a:ext cx="173" cy="3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5230" name="Rectangle 670"/>
            <p:cNvSpPr>
              <a:spLocks noChangeArrowheads="1"/>
            </p:cNvSpPr>
            <p:nvPr/>
          </p:nvSpPr>
          <p:spPr bwMode="auto">
            <a:xfrm>
              <a:off x="1488" y="2371"/>
              <a:ext cx="173" cy="3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5231" name="Line 671"/>
            <p:cNvSpPr>
              <a:spLocks noChangeShapeType="1"/>
            </p:cNvSpPr>
            <p:nvPr/>
          </p:nvSpPr>
          <p:spPr bwMode="auto">
            <a:xfrm>
              <a:off x="1747" y="2294"/>
              <a:ext cx="108" cy="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35232" name="Line 672"/>
            <p:cNvSpPr>
              <a:spLocks noChangeShapeType="1"/>
            </p:cNvSpPr>
            <p:nvPr/>
          </p:nvSpPr>
          <p:spPr bwMode="auto">
            <a:xfrm flipV="1">
              <a:off x="1769" y="2208"/>
              <a:ext cx="55" cy="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35233" name="Line 673"/>
            <p:cNvSpPr>
              <a:spLocks noChangeShapeType="1"/>
            </p:cNvSpPr>
            <p:nvPr/>
          </p:nvSpPr>
          <p:spPr bwMode="auto">
            <a:xfrm flipH="1">
              <a:off x="1877" y="2448"/>
              <a:ext cx="0" cy="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35234" name="Line 674"/>
            <p:cNvSpPr>
              <a:spLocks noChangeShapeType="1"/>
            </p:cNvSpPr>
            <p:nvPr/>
          </p:nvSpPr>
          <p:spPr bwMode="auto">
            <a:xfrm>
              <a:off x="1920" y="2410"/>
              <a:ext cx="173" cy="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35235" name="Oval 675"/>
            <p:cNvSpPr>
              <a:spLocks noChangeArrowheads="1"/>
            </p:cNvSpPr>
            <p:nvPr/>
          </p:nvSpPr>
          <p:spPr bwMode="auto">
            <a:xfrm>
              <a:off x="1682" y="2237"/>
              <a:ext cx="87" cy="77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5236" name="Line 676"/>
            <p:cNvSpPr>
              <a:spLocks noChangeShapeType="1"/>
            </p:cNvSpPr>
            <p:nvPr/>
          </p:nvSpPr>
          <p:spPr bwMode="auto">
            <a:xfrm flipH="1">
              <a:off x="1898" y="2208"/>
              <a:ext cx="70" cy="1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35237" name="Line 677"/>
            <p:cNvSpPr>
              <a:spLocks noChangeShapeType="1"/>
            </p:cNvSpPr>
            <p:nvPr/>
          </p:nvSpPr>
          <p:spPr bwMode="auto">
            <a:xfrm flipV="1">
              <a:off x="1920" y="2467"/>
              <a:ext cx="173" cy="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835238" name="Group 678"/>
            <p:cNvGrpSpPr>
              <a:grpSpLocks/>
            </p:cNvGrpSpPr>
            <p:nvPr/>
          </p:nvGrpSpPr>
          <p:grpSpPr bwMode="auto">
            <a:xfrm>
              <a:off x="1661" y="2314"/>
              <a:ext cx="43" cy="76"/>
              <a:chOff x="912" y="-336"/>
              <a:chExt cx="96" cy="192"/>
            </a:xfrm>
          </p:grpSpPr>
          <p:sp>
            <p:nvSpPr>
              <p:cNvPr id="835239" name="Line 679"/>
              <p:cNvSpPr>
                <a:spLocks noChangeShapeType="1"/>
              </p:cNvSpPr>
              <p:nvPr/>
            </p:nvSpPr>
            <p:spPr bwMode="auto">
              <a:xfrm>
                <a:off x="1008" y="-336"/>
                <a:ext cx="0" cy="1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35240" name="Line 680"/>
              <p:cNvSpPr>
                <a:spLocks noChangeShapeType="1"/>
              </p:cNvSpPr>
              <p:nvPr/>
            </p:nvSpPr>
            <p:spPr bwMode="auto">
              <a:xfrm flipH="1">
                <a:off x="912" y="-144"/>
                <a:ext cx="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35241" name="Line 681"/>
              <p:cNvSpPr>
                <a:spLocks noChangeShapeType="1"/>
              </p:cNvSpPr>
              <p:nvPr/>
            </p:nvSpPr>
            <p:spPr bwMode="auto">
              <a:xfrm flipH="1">
                <a:off x="912" y="-288"/>
                <a:ext cx="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835242" name="Group 682"/>
            <p:cNvGrpSpPr>
              <a:grpSpLocks/>
            </p:cNvGrpSpPr>
            <p:nvPr/>
          </p:nvGrpSpPr>
          <p:grpSpPr bwMode="auto">
            <a:xfrm flipH="1">
              <a:off x="2136" y="2486"/>
              <a:ext cx="43" cy="77"/>
              <a:chOff x="912" y="-336"/>
              <a:chExt cx="96" cy="192"/>
            </a:xfrm>
          </p:grpSpPr>
          <p:sp>
            <p:nvSpPr>
              <p:cNvPr id="835243" name="Line 683"/>
              <p:cNvSpPr>
                <a:spLocks noChangeShapeType="1"/>
              </p:cNvSpPr>
              <p:nvPr/>
            </p:nvSpPr>
            <p:spPr bwMode="auto">
              <a:xfrm>
                <a:off x="1008" y="-336"/>
                <a:ext cx="0" cy="1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35244" name="Line 684"/>
              <p:cNvSpPr>
                <a:spLocks noChangeShapeType="1"/>
              </p:cNvSpPr>
              <p:nvPr/>
            </p:nvSpPr>
            <p:spPr bwMode="auto">
              <a:xfrm flipH="1">
                <a:off x="912" y="-144"/>
                <a:ext cx="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35245" name="Line 685"/>
              <p:cNvSpPr>
                <a:spLocks noChangeShapeType="1"/>
              </p:cNvSpPr>
              <p:nvPr/>
            </p:nvSpPr>
            <p:spPr bwMode="auto">
              <a:xfrm flipH="1">
                <a:off x="912" y="-288"/>
                <a:ext cx="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835246" name="Line 686"/>
            <p:cNvSpPr>
              <a:spLocks noChangeShapeType="1"/>
            </p:cNvSpPr>
            <p:nvPr/>
          </p:nvSpPr>
          <p:spPr bwMode="auto">
            <a:xfrm flipH="1">
              <a:off x="1877" y="2602"/>
              <a:ext cx="0" cy="1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35247" name="Line 687"/>
            <p:cNvSpPr>
              <a:spLocks noChangeShapeType="1"/>
            </p:cNvSpPr>
            <p:nvPr/>
          </p:nvSpPr>
          <p:spPr bwMode="auto">
            <a:xfrm>
              <a:off x="1877" y="2621"/>
              <a:ext cx="4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26134399"/>
      </p:ext>
    </p:extLst>
  </p:cSld>
  <p:clrMapOvr>
    <a:masterClrMapping/>
  </p:clrMapOvr>
  <p:transition xmlns:p14="http://schemas.microsoft.com/office/powerpoint/2010/main">
    <p:dissolv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610" name="Rectangle 2"/>
          <p:cNvSpPr>
            <a:spLocks noGrp="1" noChangeArrowheads="1"/>
          </p:cNvSpPr>
          <p:nvPr>
            <p:ph type="title"/>
          </p:nvPr>
        </p:nvSpPr>
        <p:spPr>
          <a:xfrm>
            <a:off x="468313" y="0"/>
            <a:ext cx="8229600" cy="1143000"/>
          </a:xfrm>
        </p:spPr>
        <p:txBody>
          <a:bodyPr/>
          <a:lstStyle/>
          <a:p>
            <a:r>
              <a:rPr lang="en-GB"/>
              <a:t>Small Section of EXPO</a:t>
            </a:r>
          </a:p>
        </p:txBody>
      </p:sp>
      <p:pic>
        <p:nvPicPr>
          <p:cNvPr id="836611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984250"/>
            <a:ext cx="9144000" cy="54673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808080">
                      <a:alpha val="74998"/>
                    </a:srgb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32155898"/>
      </p:ext>
    </p:extLst>
  </p:cSld>
  <p:clrMapOvr>
    <a:masterClrMapping/>
  </p:clrMapOvr>
  <p:transition xmlns:p14="http://schemas.microsoft.com/office/powerpoint/2010/main">
    <p:dissolv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Times New Roman" charset="0"/>
                <a:ea typeface="ＭＳ Ｐゴシック" charset="0"/>
              </a:rPr>
              <a:t>Adam’s Investigations</a:t>
            </a:r>
          </a:p>
        </p:txBody>
      </p:sp>
      <p:sp>
        <p:nvSpPr>
          <p:cNvPr id="12185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905000"/>
            <a:ext cx="8534400" cy="4114800"/>
          </a:xfrm>
        </p:spPr>
        <p:txBody>
          <a:bodyPr/>
          <a:lstStyle/>
          <a:p>
            <a:r>
              <a:rPr lang="en-GB">
                <a:latin typeface="Arial" charset="0"/>
                <a:ea typeface="ＭＳ Ｐゴシック" charset="0"/>
              </a:rPr>
              <a:t>This formalisation involves &gt;10,000 different research units in a nested tree-like structure 11 levels deep.</a:t>
            </a:r>
          </a:p>
          <a:p>
            <a:endParaRPr lang="en-GB">
              <a:latin typeface="Arial" charset="0"/>
              <a:ea typeface="ＭＳ Ｐゴシック" charset="0"/>
            </a:endParaRPr>
          </a:p>
          <a:p>
            <a:r>
              <a:rPr lang="en-GB">
                <a:latin typeface="Arial" charset="0"/>
                <a:ea typeface="ＭＳ Ｐゴシック" charset="0"/>
              </a:rPr>
              <a:t>It logically connects &gt;6.6 million OD600</a:t>
            </a:r>
            <a:r>
              <a:rPr lang="en-GB" baseline="-25000">
                <a:latin typeface="Arial" charset="0"/>
                <a:ea typeface="ＭＳ Ｐゴシック" charset="0"/>
              </a:rPr>
              <a:t>nm</a:t>
            </a:r>
            <a:r>
              <a:rPr lang="en-GB">
                <a:latin typeface="Arial" charset="0"/>
                <a:ea typeface="ＭＳ Ｐゴシック" charset="0"/>
              </a:rPr>
              <a:t> measurements to hypotheses, experimental goals, results, etc. </a:t>
            </a:r>
          </a:p>
          <a:p>
            <a:endParaRPr lang="en-GB">
              <a:latin typeface="Arial" charset="0"/>
              <a:ea typeface="ＭＳ Ｐゴシック" charset="0"/>
            </a:endParaRPr>
          </a:p>
          <a:p>
            <a:r>
              <a:rPr lang="en-GB">
                <a:latin typeface="Arial" charset="0"/>
                <a:ea typeface="ＭＳ Ｐゴシック" charset="0"/>
              </a:rPr>
              <a:t>No previous large-scale experimental work has been so comprehensively described and recorded. </a:t>
            </a:r>
          </a:p>
        </p:txBody>
      </p:sp>
    </p:spTree>
    <p:extLst>
      <p:ext uri="{BB962C8B-B14F-4D97-AF65-F5344CB8AC3E}">
        <p14:creationId xmlns:p14="http://schemas.microsoft.com/office/powerpoint/2010/main" val="3780614776"/>
      </p:ext>
    </p:extLst>
  </p:cSld>
  <p:clrMapOvr>
    <a:masterClrMapping/>
  </p:clrMapOvr>
  <p:transition xmlns:p14="http://schemas.microsoft.com/office/powerpoint/2010/main">
    <p:dissolv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905" name="Picture 2" descr="1165620Fig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0"/>
            <a:ext cx="9296400" cy="701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01897051"/>
      </p:ext>
    </p:extLst>
  </p:cSld>
  <p:clrMapOvr>
    <a:masterClrMapping/>
  </p:clrMapOvr>
  <p:transition xmlns:p14="http://schemas.microsoft.com/office/powerpoint/2010/main">
    <p:dissolv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Times New Roman" charset="0"/>
                <a:ea typeface="ＭＳ Ｐゴシック" charset="0"/>
              </a:rPr>
              <a:t>Levels in the Formalisation</a:t>
            </a:r>
          </a:p>
        </p:txBody>
      </p:sp>
      <p:sp>
        <p:nvSpPr>
          <p:cNvPr id="771075" name="Rectangle 3"/>
          <p:cNvSpPr>
            <a:spLocks noChangeArrowheads="1"/>
          </p:cNvSpPr>
          <p:nvPr/>
        </p:nvSpPr>
        <p:spPr bwMode="auto">
          <a:xfrm>
            <a:off x="152400" y="2352675"/>
            <a:ext cx="8839200" cy="2857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indent="274638">
              <a:defRPr/>
            </a:pPr>
            <a:r>
              <a:rPr lang="en-GB" sz="1400" b="1" u="sng">
                <a:solidFill>
                  <a:schemeClr val="tx2"/>
                </a:solidFill>
                <a:cs typeface="+mn-cs"/>
              </a:rPr>
              <a:t>Investigation</a:t>
            </a:r>
            <a:r>
              <a:rPr lang="en-GB" sz="1400" b="1">
                <a:solidFill>
                  <a:schemeClr val="tx2"/>
                </a:solidFill>
                <a:cs typeface="+mn-cs"/>
              </a:rPr>
              <a:t> into the automation of Science</a:t>
            </a:r>
          </a:p>
          <a:p>
            <a:pPr indent="274638">
              <a:defRPr/>
            </a:pPr>
            <a:r>
              <a:rPr lang="en-GB" sz="1400" b="1">
                <a:solidFill>
                  <a:schemeClr val="tx2"/>
                </a:solidFill>
                <a:cs typeface="+mn-cs"/>
              </a:rPr>
              <a:t>	</a:t>
            </a:r>
            <a:r>
              <a:rPr lang="en-GB" sz="1400" b="1" u="sng">
                <a:solidFill>
                  <a:schemeClr val="tx2"/>
                </a:solidFill>
                <a:cs typeface="+mn-cs"/>
              </a:rPr>
              <a:t>Investigation</a:t>
            </a:r>
            <a:r>
              <a:rPr lang="en-GB" sz="1400" b="1">
                <a:solidFill>
                  <a:schemeClr val="tx2"/>
                </a:solidFill>
                <a:cs typeface="+mn-cs"/>
              </a:rPr>
              <a:t> into the automation of novel science</a:t>
            </a:r>
          </a:p>
          <a:p>
            <a:pPr indent="274638">
              <a:defRPr/>
            </a:pPr>
            <a:r>
              <a:rPr lang="en-GB" sz="1400" b="1">
                <a:solidFill>
                  <a:schemeClr val="tx2"/>
                </a:solidFill>
                <a:cs typeface="+mn-cs"/>
              </a:rPr>
              <a:t>		 </a:t>
            </a:r>
            <a:r>
              <a:rPr lang="en-GB" sz="1400" b="1" u="sng">
                <a:solidFill>
                  <a:schemeClr val="tx2"/>
                </a:solidFill>
                <a:cs typeface="+mn-cs"/>
              </a:rPr>
              <a:t>Investigation</a:t>
            </a:r>
            <a:r>
              <a:rPr lang="en-GB" sz="1400" b="1">
                <a:solidFill>
                  <a:schemeClr val="tx2"/>
                </a:solidFill>
                <a:cs typeface="+mn-cs"/>
              </a:rPr>
              <a:t> into the automated discovery of genes encoding orphan enzymes</a:t>
            </a:r>
          </a:p>
          <a:p>
            <a:pPr indent="274638">
              <a:defRPr/>
            </a:pPr>
            <a:r>
              <a:rPr lang="en-GB" sz="1400" b="1">
                <a:solidFill>
                  <a:schemeClr val="tx2"/>
                </a:solidFill>
                <a:cs typeface="+mn-cs"/>
              </a:rPr>
              <a:t>			Automated </a:t>
            </a:r>
            <a:r>
              <a:rPr lang="en-GB" sz="1400" b="1" u="sng">
                <a:solidFill>
                  <a:schemeClr val="tx2"/>
                </a:solidFill>
                <a:cs typeface="+mn-cs"/>
              </a:rPr>
              <a:t>study</a:t>
            </a:r>
            <a:r>
              <a:rPr lang="en-GB" sz="1400" b="1">
                <a:solidFill>
                  <a:schemeClr val="tx2"/>
                </a:solidFill>
                <a:cs typeface="+mn-cs"/>
              </a:rPr>
              <a:t> of  E.C.2.6.1.39 encoding</a:t>
            </a:r>
          </a:p>
          <a:p>
            <a:pPr indent="274638">
              <a:defRPr/>
            </a:pPr>
            <a:r>
              <a:rPr lang="en-GB" sz="1400" b="1">
                <a:solidFill>
                  <a:schemeClr val="tx2"/>
                </a:solidFill>
                <a:cs typeface="+mn-cs"/>
              </a:rPr>
              <a:t>				</a:t>
            </a:r>
            <a:r>
              <a:rPr lang="en-GB" sz="1400" b="1" u="sng">
                <a:solidFill>
                  <a:schemeClr val="tx2"/>
                </a:solidFill>
                <a:cs typeface="+mn-cs"/>
              </a:rPr>
              <a:t>Cycle</a:t>
            </a:r>
            <a:r>
              <a:rPr lang="en-GB" sz="1400" b="1">
                <a:solidFill>
                  <a:schemeClr val="tx2"/>
                </a:solidFill>
                <a:cs typeface="+mn-cs"/>
              </a:rPr>
              <a:t> 1 of automated study of  YER152C function</a:t>
            </a:r>
          </a:p>
          <a:p>
            <a:pPr indent="274638">
              <a:defRPr/>
            </a:pPr>
            <a:r>
              <a:rPr lang="en-GB" sz="1400" b="1">
                <a:solidFill>
                  <a:schemeClr val="tx2"/>
                </a:solidFill>
                <a:cs typeface="+mn-cs"/>
              </a:rPr>
              <a:t>					YER152C and Lysine automated </a:t>
            </a:r>
            <a:r>
              <a:rPr lang="en-GB" sz="1400" b="1" u="sng">
                <a:solidFill>
                  <a:schemeClr val="tx2"/>
                </a:solidFill>
                <a:cs typeface="+mn-cs"/>
              </a:rPr>
              <a:t>trial</a:t>
            </a:r>
          </a:p>
          <a:p>
            <a:pPr indent="274638">
              <a:defRPr/>
            </a:pPr>
            <a:r>
              <a:rPr lang="en-GB" sz="1400" b="1">
                <a:solidFill>
                  <a:schemeClr val="tx2"/>
                </a:solidFill>
                <a:cs typeface="+mn-cs"/>
              </a:rPr>
              <a:t>						</a:t>
            </a:r>
            <a:r>
              <a:rPr lang="en-GB" sz="1400" b="1" u="sng">
                <a:solidFill>
                  <a:schemeClr val="tx2"/>
                </a:solidFill>
                <a:cs typeface="+mn-cs"/>
              </a:rPr>
              <a:t>Experiment</a:t>
            </a:r>
            <a:r>
              <a:rPr lang="en-GB" sz="1400" b="1">
                <a:solidFill>
                  <a:schemeClr val="tx2"/>
                </a:solidFill>
                <a:cs typeface="+mn-cs"/>
              </a:rPr>
              <a:t> 1 (wild-type no metabolite)</a:t>
            </a:r>
          </a:p>
          <a:p>
            <a:pPr indent="274638">
              <a:defRPr/>
            </a:pPr>
            <a:r>
              <a:rPr lang="en-GB" sz="1400" b="1">
                <a:solidFill>
                  <a:schemeClr val="tx2"/>
                </a:solidFill>
                <a:cs typeface="+mn-cs"/>
              </a:rPr>
              <a:t>							</a:t>
            </a:r>
            <a:r>
              <a:rPr lang="en-GB" sz="1400" b="1" u="sng">
                <a:solidFill>
                  <a:schemeClr val="tx2"/>
                </a:solidFill>
                <a:cs typeface="+mn-cs"/>
              </a:rPr>
              <a:t>Replicate</a:t>
            </a:r>
            <a:r>
              <a:rPr lang="en-GB" sz="1400" b="1">
                <a:solidFill>
                  <a:schemeClr val="tx2"/>
                </a:solidFill>
                <a:cs typeface="+mn-cs"/>
              </a:rPr>
              <a:t> 1 (well)</a:t>
            </a:r>
          </a:p>
          <a:p>
            <a:pPr indent="274638">
              <a:defRPr/>
            </a:pPr>
            <a:r>
              <a:rPr lang="en-GB" sz="1400" b="1">
                <a:solidFill>
                  <a:schemeClr val="tx2"/>
                </a:solidFill>
                <a:cs typeface="+mn-cs"/>
              </a:rPr>
              <a:t>								</a:t>
            </a:r>
            <a:r>
              <a:rPr lang="en-GB" sz="1400" b="1" u="sng">
                <a:solidFill>
                  <a:schemeClr val="tx2"/>
                </a:solidFill>
                <a:cs typeface="+mn-cs"/>
              </a:rPr>
              <a:t>Observation</a:t>
            </a:r>
            <a:r>
              <a:rPr lang="en-GB" sz="1400" b="1">
                <a:solidFill>
                  <a:schemeClr val="tx2"/>
                </a:solidFill>
                <a:cs typeface="+mn-cs"/>
              </a:rPr>
              <a:t> 1</a:t>
            </a:r>
          </a:p>
        </p:txBody>
      </p:sp>
    </p:spTree>
    <p:extLst>
      <p:ext uri="{BB962C8B-B14F-4D97-AF65-F5344CB8AC3E}">
        <p14:creationId xmlns:p14="http://schemas.microsoft.com/office/powerpoint/2010/main" val="1319311481"/>
      </p:ext>
    </p:extLst>
  </p:cSld>
  <p:clrMapOvr>
    <a:masterClrMapping/>
  </p:clrMapOvr>
  <p:transition xmlns:p14="http://schemas.microsoft.com/office/powerpoint/2010/main">
    <p:dissolv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130" name="Text Box 2"/>
          <p:cNvSpPr txBox="1">
            <a:spLocks noChangeArrowheads="1"/>
          </p:cNvSpPr>
          <p:nvPr/>
        </p:nvSpPr>
        <p:spPr bwMode="auto">
          <a:xfrm>
            <a:off x="971550" y="782638"/>
            <a:ext cx="4464050" cy="3987800"/>
          </a:xfrm>
          <a:prstGeom prst="rect">
            <a:avLst/>
          </a:prstGeom>
          <a:solidFill>
            <a:srgbClr val="F7FB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defRPr/>
            </a:pPr>
            <a:endParaRPr kumimoji="0" lang="en-GB" sz="1000">
              <a:latin typeface="Arial" charset="0"/>
              <a:cs typeface="+mn-cs"/>
            </a:endParaRPr>
          </a:p>
          <a:p>
            <a:pPr eaLnBrk="1" hangingPunct="1">
              <a:defRPr/>
            </a:pPr>
            <a:r>
              <a:rPr kumimoji="0" lang="en-GB" sz="1000">
                <a:latin typeface="Arial" charset="0"/>
                <a:cs typeface="+mn-cs"/>
              </a:rPr>
              <a:t>automated study: automated study of yer152c_function</a:t>
            </a:r>
          </a:p>
          <a:p>
            <a:pPr eaLnBrk="1" hangingPunct="1">
              <a:defRPr/>
            </a:pPr>
            <a:r>
              <a:rPr kumimoji="0" lang="en-GB" sz="1000">
                <a:latin typeface="Arial" charset="0"/>
                <a:cs typeface="+mn-cs"/>
              </a:rPr>
              <a:t>has domain of study: functional genomics</a:t>
            </a:r>
          </a:p>
          <a:p>
            <a:pPr eaLnBrk="1" hangingPunct="1">
              <a:defRPr/>
            </a:pPr>
            <a:r>
              <a:rPr kumimoji="0" lang="en-GB" sz="1000">
                <a:latin typeface="Arial" charset="0"/>
                <a:cs typeface="+mn-cs"/>
              </a:rPr>
              <a:t>has investigator = robot scientist Adam</a:t>
            </a:r>
          </a:p>
          <a:p>
            <a:pPr eaLnBrk="1" hangingPunct="1">
              <a:defRPr/>
            </a:pPr>
            <a:r>
              <a:rPr kumimoji="0" lang="en-GB" sz="1000">
                <a:latin typeface="Arial" charset="0"/>
                <a:cs typeface="+mn-cs"/>
              </a:rPr>
              <a:t>has goal: 'To test the hypothesis that gene YER152C encodes an enzyme with enzyme class E.C.2.6.1.39'.</a:t>
            </a:r>
          </a:p>
          <a:p>
            <a:pPr eaLnBrk="1" hangingPunct="1">
              <a:defRPr/>
            </a:pPr>
            <a:r>
              <a:rPr kumimoji="0" lang="en-GB" sz="1000">
                <a:latin typeface="Arial" charset="0"/>
                <a:cs typeface="+mn-cs"/>
              </a:rPr>
              <a:t>has organism of study: </a:t>
            </a:r>
            <a:r>
              <a:rPr kumimoji="0" lang="en-GB" sz="1000" i="1">
                <a:latin typeface="Arial" charset="0"/>
                <a:cs typeface="+mn-cs"/>
              </a:rPr>
              <a:t>Saccharomyces Cerevisiae</a:t>
            </a:r>
          </a:p>
          <a:p>
            <a:pPr eaLnBrk="1" hangingPunct="1">
              <a:defRPr/>
            </a:pPr>
            <a:r>
              <a:rPr kumimoji="0" lang="en-GB" sz="1000">
                <a:latin typeface="Arial" charset="0"/>
                <a:cs typeface="+mn-cs"/>
              </a:rPr>
              <a:t>   has ncbi taxonomy ID: 4932</a:t>
            </a:r>
          </a:p>
          <a:p>
            <a:pPr eaLnBrk="1" hangingPunct="1">
              <a:defRPr/>
            </a:pPr>
            <a:r>
              <a:rPr kumimoji="0" lang="en-GB" sz="1000">
                <a:latin typeface="Arial" charset="0"/>
                <a:cs typeface="+mn-cs"/>
              </a:rPr>
              <a:t>has hypotheses-set:</a:t>
            </a:r>
          </a:p>
          <a:p>
            <a:pPr eaLnBrk="1" hangingPunct="1">
              <a:defRPr/>
            </a:pPr>
            <a:r>
              <a:rPr kumimoji="0" lang="en-GB" sz="1000">
                <a:latin typeface="Arial" charset="0"/>
                <a:cs typeface="+mn-cs"/>
              </a:rPr>
              <a:t>    has research hypothesis 1: encodes(yer152c,ec_2_6_1_39)</a:t>
            </a:r>
          </a:p>
          <a:p>
            <a:pPr eaLnBrk="1" hangingPunct="1">
              <a:defRPr/>
            </a:pPr>
            <a:r>
              <a:rPr kumimoji="0" lang="en-GB" sz="1000">
                <a:latin typeface="Arial" charset="0"/>
                <a:cs typeface="+mn-cs"/>
              </a:rPr>
              <a:t>    has negative hypothesis 2: not encodes(yer152c,ec_2_6_1_39)</a:t>
            </a:r>
          </a:p>
          <a:p>
            <a:pPr eaLnBrk="1" hangingPunct="1">
              <a:defRPr/>
            </a:pPr>
            <a:r>
              <a:rPr kumimoji="0" lang="en-GB" sz="1000">
                <a:latin typeface="Arial" charset="0"/>
                <a:cs typeface="+mn-cs"/>
              </a:rPr>
              <a:t>has cycle 1 of study </a:t>
            </a:r>
          </a:p>
          <a:p>
            <a:pPr eaLnBrk="1" hangingPunct="1">
              <a:defRPr/>
            </a:pPr>
            <a:r>
              <a:rPr kumimoji="0" lang="en-GB" sz="1000">
                <a:latin typeface="Arial" charset="0"/>
                <a:cs typeface="+mn-cs"/>
              </a:rPr>
              <a:t>has study result: the strength of evidence that encodes(yer152c,ec_2_6_1_39):</a:t>
            </a:r>
          </a:p>
          <a:p>
            <a:pPr eaLnBrk="1" hangingPunct="1">
              <a:defRPr/>
            </a:pPr>
            <a:r>
              <a:rPr kumimoji="0" lang="en-GB" sz="1000">
                <a:latin typeface="Arial" charset="0"/>
                <a:cs typeface="+mn-cs"/>
              </a:rPr>
              <a:t>           highest accuracy of random forest evidence: 74%</a:t>
            </a:r>
          </a:p>
          <a:p>
            <a:pPr eaLnBrk="1" hangingPunct="1">
              <a:defRPr/>
            </a:pPr>
            <a:r>
              <a:rPr kumimoji="0" lang="en-GB" sz="1000">
                <a:latin typeface="Arial" charset="0"/>
                <a:cs typeface="+mn-cs"/>
              </a:rPr>
              <a:t>           proportion of random forest evidence &gt;=70%: 2/3 </a:t>
            </a:r>
          </a:p>
          <a:p>
            <a:pPr eaLnBrk="1" hangingPunct="1">
              <a:defRPr/>
            </a:pPr>
            <a:r>
              <a:rPr kumimoji="0" lang="en-GB" sz="1000">
                <a:latin typeface="Arial" charset="0"/>
                <a:cs typeface="+mn-cs"/>
              </a:rPr>
              <a:t>has study conclusion: hypothesis 1 confirmed</a:t>
            </a:r>
          </a:p>
          <a:p>
            <a:pPr eaLnBrk="1" hangingPunct="1">
              <a:defRPr/>
            </a:pPr>
            <a:endParaRPr kumimoji="0" lang="en-GB" sz="1000">
              <a:latin typeface="Arial" charset="0"/>
              <a:cs typeface="+mn-cs"/>
            </a:endParaRPr>
          </a:p>
        </p:txBody>
      </p:sp>
      <p:sp>
        <p:nvSpPr>
          <p:cNvPr id="944131" name="Rectangle 3"/>
          <p:cNvSpPr>
            <a:spLocks noChangeArrowheads="1"/>
          </p:cNvSpPr>
          <p:nvPr/>
        </p:nvSpPr>
        <p:spPr bwMode="auto">
          <a:xfrm>
            <a:off x="3492500" y="0"/>
            <a:ext cx="5183188" cy="376238"/>
          </a:xfrm>
          <a:prstGeom prst="rect">
            <a:avLst/>
          </a:prstGeom>
          <a:gradFill rotWithShape="1">
            <a:gsLst>
              <a:gs pos="0">
                <a:schemeClr val="accent1"/>
              </a:gs>
              <a:gs pos="50000">
                <a:srgbClr val="EBFFFF"/>
              </a:gs>
              <a:gs pos="100000">
                <a:schemeClr val="accent1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1" hangingPunct="1">
              <a:defRPr/>
            </a:pPr>
            <a:r>
              <a:rPr kumimoji="0" lang="en-GB" sz="1800">
                <a:cs typeface="+mn-cs"/>
              </a:rPr>
              <a:t>automated study of yer152c function</a:t>
            </a:r>
          </a:p>
        </p:txBody>
      </p:sp>
      <p:sp>
        <p:nvSpPr>
          <p:cNvPr id="944132" name="Text Box 4"/>
          <p:cNvSpPr txBox="1">
            <a:spLocks noChangeArrowheads="1"/>
          </p:cNvSpPr>
          <p:nvPr/>
        </p:nvSpPr>
        <p:spPr bwMode="auto">
          <a:xfrm>
            <a:off x="1884363" y="1538288"/>
            <a:ext cx="5087937" cy="3302000"/>
          </a:xfrm>
          <a:prstGeom prst="rect">
            <a:avLst/>
          </a:prstGeom>
          <a:solidFill>
            <a:srgbClr val="E5F7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0"/>
              </a:spcBef>
              <a:defRPr/>
            </a:pPr>
            <a:endParaRPr kumimoji="0" lang="en-GB" sz="1000">
              <a:latin typeface="Arial" charset="0"/>
              <a:cs typeface="+mn-cs"/>
            </a:endParaRPr>
          </a:p>
          <a:p>
            <a:pPr eaLnBrk="1" hangingPunct="1">
              <a:spcBef>
                <a:spcPct val="0"/>
              </a:spcBef>
              <a:defRPr/>
            </a:pPr>
            <a:endParaRPr kumimoji="0" lang="en-GB" sz="1000">
              <a:latin typeface="Arial" charset="0"/>
              <a:cs typeface="+mn-cs"/>
            </a:endParaRPr>
          </a:p>
          <a:p>
            <a:pPr eaLnBrk="1" hangingPunct="1">
              <a:spcBef>
                <a:spcPct val="0"/>
              </a:spcBef>
              <a:defRPr/>
            </a:pPr>
            <a:r>
              <a:rPr kumimoji="0" lang="en-GB" sz="1000">
                <a:latin typeface="Arial" charset="0"/>
                <a:cs typeface="+mn-cs"/>
              </a:rPr>
              <a:t>a:automated study(X) :- a:automated_study_of_yer152c_function.</a:t>
            </a:r>
          </a:p>
          <a:p>
            <a:pPr eaLnBrk="1" hangingPunct="1">
              <a:spcBef>
                <a:spcPct val="0"/>
              </a:spcBef>
              <a:defRPr/>
            </a:pPr>
            <a:r>
              <a:rPr kumimoji="0" lang="en-GB" sz="1000">
                <a:latin typeface="Arial" charset="0"/>
                <a:cs typeface="+mn-cs"/>
              </a:rPr>
              <a:t>a:hypotheses-set(X) :- a:research_hypothesis(X). </a:t>
            </a:r>
          </a:p>
          <a:p>
            <a:pPr eaLnBrk="1" hangingPunct="1">
              <a:spcBef>
                <a:spcPct val="0"/>
              </a:spcBef>
              <a:defRPr/>
            </a:pPr>
            <a:r>
              <a:rPr kumimoji="0" lang="en-GB" sz="1000">
                <a:latin typeface="Arial" charset="0"/>
                <a:cs typeface="+mn-cs"/>
              </a:rPr>
              <a:t>a:cycle_of_study(X) :- a:cycle_1_of_study_(X). </a:t>
            </a:r>
          </a:p>
          <a:p>
            <a:pPr eaLnBrk="1" hangingPunct="1">
              <a:spcBef>
                <a:spcPct val="0"/>
              </a:spcBef>
              <a:defRPr/>
            </a:pPr>
            <a:r>
              <a:rPr kumimoji="0" lang="en-GB" sz="1000">
                <a:latin typeface="Arial" charset="0"/>
                <a:cs typeface="+mn-cs"/>
              </a:rPr>
              <a:t>a:hypotheses-set(X) :- a:negative_hypothesis(X). </a:t>
            </a:r>
          </a:p>
          <a:p>
            <a:pPr eaLnBrk="1" hangingPunct="1">
              <a:spcBef>
                <a:spcPct val="0"/>
              </a:spcBef>
              <a:defRPr/>
            </a:pPr>
            <a:r>
              <a:rPr kumimoji="0" lang="en-GB" sz="1000">
                <a:latin typeface="Arial" charset="0"/>
                <a:cs typeface="+mn-cs"/>
              </a:rPr>
              <a:t>a:domain_of_study(Y) :- a: automated study(X), a:has_ domain_of_study(X,Y).</a:t>
            </a:r>
          </a:p>
          <a:p>
            <a:pPr eaLnBrk="1" hangingPunct="1">
              <a:spcBef>
                <a:spcPct val="0"/>
              </a:spcBef>
              <a:defRPr/>
            </a:pPr>
            <a:r>
              <a:rPr kumimoji="0" lang="en-GB" sz="1000">
                <a:latin typeface="Arial" charset="0"/>
                <a:cs typeface="+mn-cs"/>
              </a:rPr>
              <a:t>a:investigator(Y) :- a: automated study(X), a:has_ investigator(X,Y).</a:t>
            </a:r>
          </a:p>
          <a:p>
            <a:pPr eaLnBrk="1" hangingPunct="1">
              <a:spcBef>
                <a:spcPct val="0"/>
              </a:spcBef>
              <a:defRPr/>
            </a:pPr>
            <a:r>
              <a:rPr kumimoji="0" lang="en-GB" sz="1000">
                <a:latin typeface="Arial" charset="0"/>
                <a:cs typeface="+mn-cs"/>
              </a:rPr>
              <a:t>a:goal(Y) :- a: automated study(X), a:has_goal(X,Y).</a:t>
            </a:r>
          </a:p>
          <a:p>
            <a:pPr eaLnBrk="1" hangingPunct="1">
              <a:spcBef>
                <a:spcPct val="0"/>
              </a:spcBef>
              <a:defRPr/>
            </a:pPr>
            <a:r>
              <a:rPr kumimoji="0" lang="en-GB" sz="1000">
                <a:latin typeface="Arial" charset="0"/>
                <a:cs typeface="+mn-cs"/>
              </a:rPr>
              <a:t>a:organism_of_study (Y) :- a: automated study(X), a:has_organism_of_study(X,Y).</a:t>
            </a:r>
          </a:p>
          <a:p>
            <a:pPr eaLnBrk="1" hangingPunct="1">
              <a:spcBef>
                <a:spcPct val="0"/>
              </a:spcBef>
              <a:defRPr/>
            </a:pPr>
            <a:r>
              <a:rPr kumimoji="0" lang="en-GB" sz="1000">
                <a:latin typeface="Arial" charset="0"/>
                <a:cs typeface="+mn-cs"/>
              </a:rPr>
              <a:t>a:hypotheses-set(Y) :- a: automated study(X), a:has_hypotheses-set(X,Y).</a:t>
            </a:r>
          </a:p>
          <a:p>
            <a:pPr eaLnBrk="1" hangingPunct="1">
              <a:spcBef>
                <a:spcPct val="0"/>
              </a:spcBef>
              <a:defRPr/>
            </a:pPr>
            <a:r>
              <a:rPr kumimoji="0" lang="en-GB" sz="1000">
                <a:latin typeface="Arial" charset="0"/>
                <a:cs typeface="+mn-cs"/>
              </a:rPr>
              <a:t>a:cycle_of_study(Y) :- a: automated study(X), a:has_cycle_of_study(X,Y).</a:t>
            </a:r>
          </a:p>
          <a:p>
            <a:pPr eaLnBrk="1" hangingPunct="1">
              <a:spcBef>
                <a:spcPct val="0"/>
              </a:spcBef>
              <a:defRPr/>
            </a:pPr>
            <a:r>
              <a:rPr kumimoji="0" lang="en-GB" sz="1000">
                <a:latin typeface="Arial" charset="0"/>
                <a:cs typeface="+mn-cs"/>
              </a:rPr>
              <a:t>a:study_result(Y) :- a: automated study(X), a:has_study_result(X,Y).</a:t>
            </a:r>
          </a:p>
          <a:p>
            <a:pPr eaLnBrk="1" hangingPunct="1">
              <a:spcBef>
                <a:spcPct val="0"/>
              </a:spcBef>
              <a:defRPr/>
            </a:pPr>
            <a:r>
              <a:rPr kumimoji="0" lang="en-GB" sz="1000">
                <a:latin typeface="Arial" charset="0"/>
                <a:cs typeface="+mn-cs"/>
              </a:rPr>
              <a:t>a:study_conclusion(Y) :- a: automated study(X), a:has_study_conclusion(X,Y).</a:t>
            </a:r>
          </a:p>
          <a:p>
            <a:pPr eaLnBrk="1" hangingPunct="1">
              <a:spcBef>
                <a:spcPct val="0"/>
              </a:spcBef>
              <a:defRPr/>
            </a:pPr>
            <a:r>
              <a:rPr kumimoji="0" lang="en-GB" sz="1000">
                <a:latin typeface="Arial" charset="0"/>
                <a:cs typeface="+mn-cs"/>
              </a:rPr>
              <a:t>a:domain_of_study(X) :- a:functional_genomics.</a:t>
            </a:r>
          </a:p>
          <a:p>
            <a:pPr eaLnBrk="1" hangingPunct="1">
              <a:spcBef>
                <a:spcPct val="0"/>
              </a:spcBef>
              <a:defRPr/>
            </a:pPr>
            <a:r>
              <a:rPr kumimoji="0" lang="en-GB" sz="1000">
                <a:latin typeface="Arial" charset="0"/>
                <a:cs typeface="+mn-cs"/>
              </a:rPr>
              <a:t>a: investigator(X) :- a:adam.</a:t>
            </a:r>
          </a:p>
          <a:p>
            <a:pPr eaLnBrk="1" hangingPunct="1">
              <a:spcBef>
                <a:spcPct val="0"/>
              </a:spcBef>
              <a:defRPr/>
            </a:pPr>
            <a:r>
              <a:rPr kumimoji="0" lang="en-GB" sz="1000">
                <a:latin typeface="Arial" charset="0"/>
                <a:cs typeface="+mn-cs"/>
              </a:rPr>
              <a:t>a:goal(X) :- a: to_test_the_hypothesis_that_gene_YER152C</a:t>
            </a:r>
          </a:p>
          <a:p>
            <a:pPr eaLnBrk="1" hangingPunct="1">
              <a:spcBef>
                <a:spcPct val="0"/>
              </a:spcBef>
              <a:defRPr/>
            </a:pPr>
            <a:r>
              <a:rPr kumimoji="0" lang="en-GB" sz="1000">
                <a:latin typeface="Arial" charset="0"/>
                <a:cs typeface="+mn-cs"/>
              </a:rPr>
              <a:t>_encodes_an_enzyme_with_enzyme_class_E_C_2_6_1_39.</a:t>
            </a:r>
          </a:p>
          <a:p>
            <a:pPr eaLnBrk="1" hangingPunct="1">
              <a:spcBef>
                <a:spcPct val="0"/>
              </a:spcBef>
              <a:defRPr/>
            </a:pPr>
            <a:r>
              <a:rPr kumimoji="0" lang="en-GB" sz="1000">
                <a:latin typeface="Arial" charset="0"/>
                <a:cs typeface="+mn-cs"/>
              </a:rPr>
              <a:t>a:organism_of_study(X) :- a:saccharomyces_cerevisiae.</a:t>
            </a:r>
          </a:p>
          <a:p>
            <a:pPr eaLnBrk="1" hangingPunct="1">
              <a:spcBef>
                <a:spcPct val="0"/>
              </a:spcBef>
              <a:defRPr/>
            </a:pPr>
            <a:r>
              <a:rPr kumimoji="0" lang="en-GB" sz="1000">
                <a:latin typeface="Arial" charset="0"/>
                <a:cs typeface="+mn-cs"/>
              </a:rPr>
              <a:t>a:study_result(X) :- a:the_strength_of_evidence_of_hyypothesis_1.</a:t>
            </a:r>
          </a:p>
          <a:p>
            <a:pPr eaLnBrk="1" hangingPunct="1">
              <a:spcBef>
                <a:spcPct val="0"/>
              </a:spcBef>
              <a:defRPr/>
            </a:pPr>
            <a:r>
              <a:rPr kumimoji="0" lang="en-GB" sz="1000">
                <a:latin typeface="Arial" charset="0"/>
                <a:cs typeface="+mn-cs"/>
              </a:rPr>
              <a:t>a:study_conclusion(X) :- a:hypothesis_1_confirmed.</a:t>
            </a:r>
          </a:p>
        </p:txBody>
      </p:sp>
      <p:sp>
        <p:nvSpPr>
          <p:cNvPr id="944133" name="Text Box 5"/>
          <p:cNvSpPr txBox="1">
            <a:spLocks noChangeArrowheads="1"/>
          </p:cNvSpPr>
          <p:nvPr/>
        </p:nvSpPr>
        <p:spPr bwMode="auto">
          <a:xfrm>
            <a:off x="4489450" y="1574800"/>
            <a:ext cx="4654550" cy="5283200"/>
          </a:xfrm>
          <a:prstGeom prst="rect">
            <a:avLst/>
          </a:prstGeom>
          <a:solidFill>
            <a:srgbClr val="C9ED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0"/>
              </a:spcBef>
              <a:defRPr/>
            </a:pPr>
            <a:endParaRPr kumimoji="0" lang="en-GB" sz="1000">
              <a:latin typeface="Arial" charset="0"/>
              <a:cs typeface="+mn-cs"/>
            </a:endParaRPr>
          </a:p>
          <a:p>
            <a:pPr eaLnBrk="1" hangingPunct="1">
              <a:spcBef>
                <a:spcPct val="0"/>
              </a:spcBef>
              <a:defRPr/>
            </a:pPr>
            <a:endParaRPr kumimoji="0" lang="en-GB" sz="1000">
              <a:latin typeface="Arial" charset="0"/>
              <a:cs typeface="+mn-cs"/>
            </a:endParaRPr>
          </a:p>
          <a:p>
            <a:pPr eaLnBrk="1" hangingPunct="1">
              <a:spcBef>
                <a:spcPct val="0"/>
              </a:spcBef>
              <a:defRPr/>
            </a:pPr>
            <a:r>
              <a:rPr kumimoji="0" lang="en-GB" sz="1000">
                <a:latin typeface="Arial" charset="0"/>
                <a:cs typeface="+mn-cs"/>
              </a:rPr>
              <a:t>&lt;?xml version="1.0"?&gt;</a:t>
            </a:r>
          </a:p>
          <a:p>
            <a:pPr eaLnBrk="1" hangingPunct="1">
              <a:spcBef>
                <a:spcPct val="0"/>
              </a:spcBef>
              <a:defRPr/>
            </a:pPr>
            <a:r>
              <a:rPr kumimoji="0" lang="en-GB" sz="1000">
                <a:latin typeface="Arial" charset="0"/>
                <a:cs typeface="+mn-cs"/>
              </a:rPr>
              <a:t>&lt;rdf:RDF</a:t>
            </a:r>
          </a:p>
          <a:p>
            <a:pPr eaLnBrk="1" hangingPunct="1">
              <a:spcBef>
                <a:spcPct val="0"/>
              </a:spcBef>
              <a:defRPr/>
            </a:pPr>
            <a:r>
              <a:rPr kumimoji="0" lang="en-GB" sz="1000">
                <a:latin typeface="Arial" charset="0"/>
                <a:cs typeface="+mn-cs"/>
              </a:rPr>
              <a:t>    xmlns="http://www.owl-ontologies.com/Ontology1204198571.owl#"</a:t>
            </a:r>
          </a:p>
          <a:p>
            <a:pPr eaLnBrk="1" hangingPunct="1">
              <a:spcBef>
                <a:spcPct val="0"/>
              </a:spcBef>
              <a:defRPr/>
            </a:pPr>
            <a:r>
              <a:rPr kumimoji="0" lang="en-GB" sz="1000">
                <a:latin typeface="Arial" charset="0"/>
                <a:cs typeface="+mn-cs"/>
              </a:rPr>
              <a:t>&lt;owl:Class rdf:ID="goal"/&gt;</a:t>
            </a:r>
          </a:p>
          <a:p>
            <a:pPr eaLnBrk="1" hangingPunct="1">
              <a:spcBef>
                <a:spcPct val="0"/>
              </a:spcBef>
              <a:defRPr/>
            </a:pPr>
            <a:r>
              <a:rPr kumimoji="0" lang="en-GB" sz="1000">
                <a:latin typeface="Arial" charset="0"/>
                <a:cs typeface="+mn-cs"/>
              </a:rPr>
              <a:t>  &lt;owl:Class rdf:ID="study_result"/&gt;</a:t>
            </a:r>
          </a:p>
          <a:p>
            <a:pPr eaLnBrk="1" hangingPunct="1">
              <a:spcBef>
                <a:spcPct val="0"/>
              </a:spcBef>
              <a:defRPr/>
            </a:pPr>
            <a:r>
              <a:rPr kumimoji="0" lang="en-GB" sz="1000">
                <a:latin typeface="Arial" charset="0"/>
                <a:cs typeface="+mn-cs"/>
              </a:rPr>
              <a:t>  &lt;owl:Class rdf:ID="ncbi_taxonomy_ID"/&gt;</a:t>
            </a:r>
          </a:p>
          <a:p>
            <a:pPr eaLnBrk="1" hangingPunct="1">
              <a:spcBef>
                <a:spcPct val="0"/>
              </a:spcBef>
              <a:defRPr/>
            </a:pPr>
            <a:r>
              <a:rPr kumimoji="0" lang="en-GB" sz="1000">
                <a:latin typeface="Arial" charset="0"/>
                <a:cs typeface="+mn-cs"/>
              </a:rPr>
              <a:t>  &lt;owl:Class rdf:ID="cycle_of_study"/&gt;</a:t>
            </a:r>
          </a:p>
          <a:p>
            <a:pPr eaLnBrk="1" hangingPunct="1">
              <a:spcBef>
                <a:spcPct val="0"/>
              </a:spcBef>
              <a:defRPr/>
            </a:pPr>
            <a:r>
              <a:rPr kumimoji="0" lang="en-GB" sz="1000">
                <a:latin typeface="Arial" charset="0"/>
                <a:cs typeface="+mn-cs"/>
              </a:rPr>
              <a:t>  &lt;owl:Class rdf:ID="negative_hypothesis"&gt;</a:t>
            </a:r>
          </a:p>
          <a:p>
            <a:pPr eaLnBrk="1" hangingPunct="1">
              <a:spcBef>
                <a:spcPct val="0"/>
              </a:spcBef>
              <a:defRPr/>
            </a:pPr>
            <a:r>
              <a:rPr kumimoji="0" lang="en-GB" sz="1000">
                <a:latin typeface="Arial" charset="0"/>
                <a:cs typeface="+mn-cs"/>
              </a:rPr>
              <a:t>    &lt;rdfs:subClassOf&gt;</a:t>
            </a:r>
          </a:p>
          <a:p>
            <a:pPr eaLnBrk="1" hangingPunct="1">
              <a:spcBef>
                <a:spcPct val="0"/>
              </a:spcBef>
              <a:defRPr/>
            </a:pPr>
            <a:r>
              <a:rPr kumimoji="0" lang="en-GB" sz="1000">
                <a:latin typeface="Arial" charset="0"/>
                <a:cs typeface="+mn-cs"/>
              </a:rPr>
              <a:t>      &lt;owl:Class rdf:ID="hypotheses-set"/&gt;</a:t>
            </a:r>
          </a:p>
          <a:p>
            <a:pPr eaLnBrk="1" hangingPunct="1">
              <a:spcBef>
                <a:spcPct val="0"/>
              </a:spcBef>
              <a:defRPr/>
            </a:pPr>
            <a:r>
              <a:rPr kumimoji="0" lang="en-GB" sz="1000">
                <a:latin typeface="Arial" charset="0"/>
                <a:cs typeface="+mn-cs"/>
              </a:rPr>
              <a:t>    &lt;/rdfs:subClassOf&gt;</a:t>
            </a:r>
          </a:p>
          <a:p>
            <a:pPr eaLnBrk="1" hangingPunct="1">
              <a:spcBef>
                <a:spcPct val="0"/>
              </a:spcBef>
              <a:defRPr/>
            </a:pPr>
            <a:r>
              <a:rPr kumimoji="0" lang="en-GB" sz="1000">
                <a:latin typeface="Arial" charset="0"/>
                <a:cs typeface="+mn-cs"/>
              </a:rPr>
              <a:t>  &lt;/owl:Class&gt;</a:t>
            </a:r>
          </a:p>
          <a:p>
            <a:pPr eaLnBrk="1" hangingPunct="1">
              <a:spcBef>
                <a:spcPct val="0"/>
              </a:spcBef>
              <a:defRPr/>
            </a:pPr>
            <a:r>
              <a:rPr kumimoji="0" lang="en-GB" sz="1000">
                <a:latin typeface="Arial" charset="0"/>
                <a:cs typeface="+mn-cs"/>
              </a:rPr>
              <a:t>  &lt;owl:Class rdf:ID="domain_of_study"/&gt;</a:t>
            </a:r>
          </a:p>
          <a:p>
            <a:pPr eaLnBrk="1" hangingPunct="1">
              <a:spcBef>
                <a:spcPct val="0"/>
              </a:spcBef>
              <a:defRPr/>
            </a:pPr>
            <a:r>
              <a:rPr kumimoji="0" lang="en-GB" sz="1000">
                <a:latin typeface="Arial" charset="0"/>
                <a:cs typeface="+mn-cs"/>
              </a:rPr>
              <a:t>  &lt;owl:Class rdf:ID="organism_of_study"/&gt;</a:t>
            </a:r>
          </a:p>
          <a:p>
            <a:pPr eaLnBrk="1" hangingPunct="1">
              <a:spcBef>
                <a:spcPct val="0"/>
              </a:spcBef>
              <a:defRPr/>
            </a:pPr>
            <a:r>
              <a:rPr kumimoji="0" lang="en-GB" sz="1000">
                <a:latin typeface="Arial" charset="0"/>
                <a:cs typeface="+mn-cs"/>
              </a:rPr>
              <a:t>  &lt;owl:Class rdf:ID="cycle_1_of_study_"&gt;</a:t>
            </a:r>
          </a:p>
          <a:p>
            <a:pPr eaLnBrk="1" hangingPunct="1">
              <a:spcBef>
                <a:spcPct val="0"/>
              </a:spcBef>
              <a:defRPr/>
            </a:pPr>
            <a:r>
              <a:rPr kumimoji="0" lang="en-GB" sz="1000">
                <a:latin typeface="Arial" charset="0"/>
                <a:cs typeface="+mn-cs"/>
              </a:rPr>
              <a:t>    &lt;rdfs:subClassOf rdf:resource="#cycle_of_study"/&gt;</a:t>
            </a:r>
          </a:p>
          <a:p>
            <a:pPr eaLnBrk="1" hangingPunct="1">
              <a:spcBef>
                <a:spcPct val="0"/>
              </a:spcBef>
              <a:defRPr/>
            </a:pPr>
            <a:r>
              <a:rPr kumimoji="0" lang="en-GB" sz="1000">
                <a:latin typeface="Arial" charset="0"/>
                <a:cs typeface="+mn-cs"/>
              </a:rPr>
              <a:t>  &lt;/owl:Class&gt;</a:t>
            </a:r>
          </a:p>
          <a:p>
            <a:pPr eaLnBrk="1" hangingPunct="1">
              <a:spcBef>
                <a:spcPct val="0"/>
              </a:spcBef>
              <a:defRPr/>
            </a:pPr>
            <a:r>
              <a:rPr kumimoji="0" lang="en-GB" sz="1000">
                <a:latin typeface="Arial" charset="0"/>
                <a:cs typeface="+mn-cs"/>
              </a:rPr>
              <a:t>  &lt;owl:Class rdf:ID="automated_study"&gt;</a:t>
            </a:r>
          </a:p>
          <a:p>
            <a:pPr eaLnBrk="1" hangingPunct="1">
              <a:spcBef>
                <a:spcPct val="0"/>
              </a:spcBef>
              <a:defRPr/>
            </a:pPr>
            <a:r>
              <a:rPr kumimoji="0" lang="en-GB" sz="1000">
                <a:latin typeface="Arial" charset="0"/>
                <a:cs typeface="+mn-cs"/>
              </a:rPr>
              <a:t>    &lt;rdfs:subClassOf&gt;</a:t>
            </a:r>
          </a:p>
          <a:p>
            <a:pPr eaLnBrk="1" hangingPunct="1">
              <a:spcBef>
                <a:spcPct val="0"/>
              </a:spcBef>
              <a:defRPr/>
            </a:pPr>
            <a:r>
              <a:rPr kumimoji="0" lang="en-GB" sz="1000">
                <a:latin typeface="Arial" charset="0"/>
                <a:cs typeface="+mn-cs"/>
              </a:rPr>
              <a:t>      &lt;owl:Restriction&gt;</a:t>
            </a:r>
          </a:p>
          <a:p>
            <a:pPr eaLnBrk="1" hangingPunct="1">
              <a:spcBef>
                <a:spcPct val="0"/>
              </a:spcBef>
              <a:defRPr/>
            </a:pPr>
            <a:r>
              <a:rPr kumimoji="0" lang="en-GB" sz="1000">
                <a:latin typeface="Arial" charset="0"/>
                <a:cs typeface="+mn-cs"/>
              </a:rPr>
              <a:t>        &lt;owl:someValuesFrom rdf:resource="#goal"/&gt;</a:t>
            </a:r>
          </a:p>
          <a:p>
            <a:pPr eaLnBrk="1" hangingPunct="1">
              <a:spcBef>
                <a:spcPct val="0"/>
              </a:spcBef>
              <a:defRPr/>
            </a:pPr>
            <a:r>
              <a:rPr kumimoji="0" lang="en-GB" sz="1000">
                <a:latin typeface="Arial" charset="0"/>
                <a:cs typeface="+mn-cs"/>
              </a:rPr>
              <a:t>        &lt;owl:onProperty&gt;</a:t>
            </a:r>
          </a:p>
          <a:p>
            <a:pPr eaLnBrk="1" hangingPunct="1">
              <a:spcBef>
                <a:spcPct val="0"/>
              </a:spcBef>
              <a:defRPr/>
            </a:pPr>
            <a:r>
              <a:rPr kumimoji="0" lang="en-GB" sz="1000">
                <a:latin typeface="Arial" charset="0"/>
                <a:cs typeface="+mn-cs"/>
              </a:rPr>
              <a:t>          &lt;owl:ObjectProperty rdf:ID="has_goal"/&gt;</a:t>
            </a:r>
          </a:p>
          <a:p>
            <a:pPr eaLnBrk="1" hangingPunct="1">
              <a:spcBef>
                <a:spcPct val="0"/>
              </a:spcBef>
              <a:defRPr/>
            </a:pPr>
            <a:r>
              <a:rPr kumimoji="0" lang="en-GB" sz="1000">
                <a:latin typeface="Arial" charset="0"/>
                <a:cs typeface="+mn-cs"/>
              </a:rPr>
              <a:t>        &lt;/owl:onProperty&gt;</a:t>
            </a:r>
          </a:p>
          <a:p>
            <a:pPr eaLnBrk="1" hangingPunct="1">
              <a:spcBef>
                <a:spcPct val="0"/>
              </a:spcBef>
              <a:defRPr/>
            </a:pPr>
            <a:r>
              <a:rPr kumimoji="0" lang="en-GB" sz="1000">
                <a:latin typeface="Arial" charset="0"/>
                <a:cs typeface="+mn-cs"/>
              </a:rPr>
              <a:t>      &lt;/owl:Restriction&gt;</a:t>
            </a:r>
          </a:p>
          <a:p>
            <a:pPr eaLnBrk="1" hangingPunct="1">
              <a:spcBef>
                <a:spcPct val="0"/>
              </a:spcBef>
              <a:defRPr/>
            </a:pPr>
            <a:r>
              <a:rPr kumimoji="0" lang="en-GB" sz="1000">
                <a:latin typeface="Arial" charset="0"/>
                <a:cs typeface="+mn-cs"/>
              </a:rPr>
              <a:t>    &lt;/rdfs:subClassOf&gt;</a:t>
            </a:r>
          </a:p>
          <a:p>
            <a:pPr eaLnBrk="1" hangingPunct="1">
              <a:spcBef>
                <a:spcPct val="0"/>
              </a:spcBef>
              <a:defRPr/>
            </a:pPr>
            <a:r>
              <a:rPr kumimoji="0" lang="en-GB" sz="1000">
                <a:latin typeface="Arial" charset="0"/>
                <a:cs typeface="+mn-cs"/>
              </a:rPr>
              <a:t>    &lt;rdfs:subClassOf&gt;</a:t>
            </a:r>
          </a:p>
          <a:p>
            <a:pPr eaLnBrk="1" hangingPunct="1">
              <a:spcBef>
                <a:spcPct val="0"/>
              </a:spcBef>
              <a:defRPr/>
            </a:pPr>
            <a:r>
              <a:rPr kumimoji="0" lang="en-GB" sz="1000">
                <a:latin typeface="Arial" charset="0"/>
                <a:cs typeface="+mn-cs"/>
              </a:rPr>
              <a:t>      &lt;owl:Restriction&gt;</a:t>
            </a:r>
          </a:p>
          <a:p>
            <a:pPr eaLnBrk="1" hangingPunct="1">
              <a:spcBef>
                <a:spcPct val="0"/>
              </a:spcBef>
              <a:defRPr/>
            </a:pPr>
            <a:r>
              <a:rPr kumimoji="0" lang="en-GB" sz="1000">
                <a:latin typeface="Arial" charset="0"/>
                <a:cs typeface="+mn-cs"/>
              </a:rPr>
              <a:t>        &lt;owl:someValuesFrom rdf:resource="#organism_of_study"/&gt;</a:t>
            </a:r>
          </a:p>
          <a:p>
            <a:pPr eaLnBrk="1" hangingPunct="1">
              <a:spcBef>
                <a:spcPct val="0"/>
              </a:spcBef>
              <a:defRPr/>
            </a:pPr>
            <a:r>
              <a:rPr kumimoji="0" lang="en-GB" sz="1000">
                <a:latin typeface="Arial" charset="0"/>
                <a:cs typeface="+mn-cs"/>
              </a:rPr>
              <a:t>        &lt;owl:onProperty&gt;</a:t>
            </a:r>
          </a:p>
          <a:p>
            <a:pPr eaLnBrk="1" hangingPunct="1">
              <a:spcBef>
                <a:spcPct val="0"/>
              </a:spcBef>
              <a:defRPr/>
            </a:pPr>
            <a:r>
              <a:rPr kumimoji="0" lang="en-GB" sz="1000">
                <a:latin typeface="Arial" charset="0"/>
                <a:cs typeface="+mn-cs"/>
              </a:rPr>
              <a:t>          &lt;owl:ObjectProperty rdf:ID="has_organism_of_study"/&gt;</a:t>
            </a:r>
          </a:p>
          <a:p>
            <a:pPr eaLnBrk="1" hangingPunct="1">
              <a:spcBef>
                <a:spcPct val="0"/>
              </a:spcBef>
              <a:defRPr/>
            </a:pPr>
            <a:r>
              <a:rPr kumimoji="0" lang="en-GB" sz="1000">
                <a:latin typeface="Arial" charset="0"/>
                <a:cs typeface="+mn-cs"/>
              </a:rPr>
              <a:t>……………………………………………………….</a:t>
            </a:r>
          </a:p>
        </p:txBody>
      </p:sp>
      <p:sp>
        <p:nvSpPr>
          <p:cNvPr id="944134" name="Line 6"/>
          <p:cNvSpPr>
            <a:spLocks noChangeShapeType="1"/>
          </p:cNvSpPr>
          <p:nvPr/>
        </p:nvSpPr>
        <p:spPr bwMode="auto">
          <a:xfrm flipH="1">
            <a:off x="4189413" y="512763"/>
            <a:ext cx="2014537" cy="2698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944135" name="Line 7"/>
          <p:cNvSpPr>
            <a:spLocks noChangeShapeType="1"/>
          </p:cNvSpPr>
          <p:nvPr/>
        </p:nvSpPr>
        <p:spPr bwMode="auto">
          <a:xfrm flipH="1">
            <a:off x="5916613" y="512763"/>
            <a:ext cx="287337" cy="10255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944136" name="Line 8"/>
          <p:cNvSpPr>
            <a:spLocks noChangeShapeType="1"/>
          </p:cNvSpPr>
          <p:nvPr/>
        </p:nvSpPr>
        <p:spPr bwMode="auto">
          <a:xfrm>
            <a:off x="6203950" y="512763"/>
            <a:ext cx="1176338" cy="11160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944137" name="Text Box 9"/>
          <p:cNvSpPr txBox="1">
            <a:spLocks noChangeArrowheads="1"/>
          </p:cNvSpPr>
          <p:nvPr/>
        </p:nvSpPr>
        <p:spPr bwMode="auto">
          <a:xfrm>
            <a:off x="2459038" y="782638"/>
            <a:ext cx="29781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kumimoji="0" lang="en-GB" sz="1400" i="1">
                <a:cs typeface="+mn-cs"/>
              </a:rPr>
              <a:t>has text representation:</a:t>
            </a:r>
          </a:p>
        </p:txBody>
      </p:sp>
      <p:sp>
        <p:nvSpPr>
          <p:cNvPr id="944138" name="Text Box 10"/>
          <p:cNvSpPr txBox="1">
            <a:spLocks noChangeArrowheads="1"/>
          </p:cNvSpPr>
          <p:nvPr/>
        </p:nvSpPr>
        <p:spPr bwMode="auto">
          <a:xfrm>
            <a:off x="2124075" y="1557338"/>
            <a:ext cx="29781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kumimoji="0" lang="en-GB" sz="1400" i="1">
                <a:cs typeface="+mn-cs"/>
              </a:rPr>
              <a:t>has datalog representation:</a:t>
            </a:r>
          </a:p>
        </p:txBody>
      </p:sp>
      <p:sp>
        <p:nvSpPr>
          <p:cNvPr id="944139" name="Text Box 11"/>
          <p:cNvSpPr txBox="1">
            <a:spLocks noChangeArrowheads="1"/>
          </p:cNvSpPr>
          <p:nvPr/>
        </p:nvSpPr>
        <p:spPr bwMode="auto">
          <a:xfrm>
            <a:off x="6165850" y="1628775"/>
            <a:ext cx="29781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kumimoji="0" lang="en-GB" sz="1400" i="1">
                <a:cs typeface="+mn-cs"/>
              </a:rPr>
              <a:t>has</a:t>
            </a:r>
            <a:r>
              <a:rPr kumimoji="0" lang="en-GB" sz="1400" b="1">
                <a:cs typeface="+mn-cs"/>
              </a:rPr>
              <a:t> </a:t>
            </a:r>
            <a:r>
              <a:rPr kumimoji="0" lang="en-GB" sz="1400" i="1">
                <a:cs typeface="+mn-cs"/>
              </a:rPr>
              <a:t>OWL representation:</a:t>
            </a:r>
          </a:p>
        </p:txBody>
      </p:sp>
      <p:sp>
        <p:nvSpPr>
          <p:cNvPr id="944140" name="Text Box 12"/>
          <p:cNvSpPr txBox="1">
            <a:spLocks noChangeArrowheads="1"/>
          </p:cNvSpPr>
          <p:nvPr/>
        </p:nvSpPr>
        <p:spPr bwMode="auto">
          <a:xfrm>
            <a:off x="457200" y="152400"/>
            <a:ext cx="838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ctr">
              <a:defRPr/>
            </a:pPr>
            <a:endParaRPr lang="en-US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19301496"/>
      </p:ext>
    </p:extLst>
  </p:cSld>
  <p:clrMapOvr>
    <a:masterClrMapping/>
  </p:clrMapOvr>
  <p:transition xmlns:p14="http://schemas.microsoft.com/office/powerpoint/2010/main">
    <p:dissolv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057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971800"/>
            <a:ext cx="4572000" cy="342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920579" name="Rectangle 3"/>
          <p:cNvSpPr>
            <a:spLocks noGrp="1" noChangeArrowheads="1"/>
          </p:cNvSpPr>
          <p:nvPr>
            <p:ph type="title"/>
          </p:nvPr>
        </p:nvSpPr>
        <p:spPr>
          <a:xfrm>
            <a:off x="195263" y="719138"/>
            <a:ext cx="4181475" cy="1063625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defTabSz="449263">
              <a:lnSpc>
                <a:spcPct val="96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/>
            </a:pPr>
            <a:r>
              <a:rPr lang="en-GB" dirty="0" smtClean="0">
                <a:cs typeface="+mj-cs"/>
              </a:rPr>
              <a:t>Eve</a:t>
            </a:r>
            <a:endParaRPr lang="en-GB" dirty="0" smtClean="0">
              <a:latin typeface="Arial" charset="0"/>
              <a:cs typeface="+mj-cs"/>
            </a:endParaRPr>
          </a:p>
        </p:txBody>
      </p:sp>
      <p:pic>
        <p:nvPicPr>
          <p:cNvPr id="92058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9713" y="522288"/>
            <a:ext cx="4572000" cy="3048000"/>
          </a:xfrm>
          <a:prstGeom prst="rect">
            <a:avLst/>
          </a:prstGeom>
          <a:noFill/>
          <a:ln w="180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4953025" y="4653136"/>
            <a:ext cx="4181475" cy="1063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 u="sng">
                <a:solidFill>
                  <a:schemeClr val="tx1"/>
                </a:solidFill>
                <a:latin typeface="+mj-lt"/>
                <a:ea typeface="+mj-ea"/>
                <a:cs typeface="ＭＳ Ｐゴシック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 u="sng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 u="sng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 u="sng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 u="sng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 u="sng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 u="sng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 u="sng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 u="sng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defTabSz="449263">
              <a:lnSpc>
                <a:spcPct val="96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/>
            </a:pPr>
            <a:r>
              <a:rPr lang="en-GB" dirty="0" smtClean="0">
                <a:cs typeface="+mj-cs"/>
              </a:rPr>
              <a:t>Drug Design</a:t>
            </a:r>
            <a:endParaRPr lang="en-GB" dirty="0" smtClean="0">
              <a:latin typeface="Arial" charset="0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17897566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576" y="26359"/>
            <a:ext cx="7772400" cy="1143000"/>
          </a:xfrm>
        </p:spPr>
        <p:txBody>
          <a:bodyPr/>
          <a:lstStyle/>
          <a:p>
            <a:r>
              <a:rPr lang="en-US" dirty="0" smtClean="0"/>
              <a:t>The Application Domain</a:t>
            </a:r>
            <a:endParaRPr lang="en-US" dirty="0"/>
          </a:p>
        </p:txBody>
      </p:sp>
      <p:pic>
        <p:nvPicPr>
          <p:cNvPr id="4" name="Picture 3" descr="Malaria_Drug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196752"/>
            <a:ext cx="2953453" cy="2520280"/>
          </a:xfrm>
          <a:prstGeom prst="rect">
            <a:avLst/>
          </a:prstGeom>
        </p:spPr>
      </p:pic>
      <p:pic>
        <p:nvPicPr>
          <p:cNvPr id="5" name="Picture 4" descr="chaga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088" y="4365104"/>
            <a:ext cx="3554789" cy="2392164"/>
          </a:xfrm>
          <a:prstGeom prst="rect">
            <a:avLst/>
          </a:prstGeom>
        </p:spPr>
      </p:pic>
      <p:pic>
        <p:nvPicPr>
          <p:cNvPr id="6" name="Picture 5" descr="Mucocutaneous_Leishmaniasis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4" y="1196752"/>
            <a:ext cx="3657600" cy="2487168"/>
          </a:xfrm>
          <a:prstGeom prst="rect">
            <a:avLst/>
          </a:prstGeom>
        </p:spPr>
      </p:pic>
      <p:pic>
        <p:nvPicPr>
          <p:cNvPr id="7" name="Picture 6" descr="nejmicm0803551_f1.jpe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4103568"/>
            <a:ext cx="4003488" cy="275443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555776" y="1628800"/>
            <a:ext cx="15841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n-lt"/>
              </a:rPr>
              <a:t>Malaria</a:t>
            </a:r>
            <a:endParaRPr lang="en-US" dirty="0">
              <a:latin typeface="+mn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51520" y="3645024"/>
            <a:ext cx="2232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+mn-lt"/>
              </a:rPr>
              <a:t>Shistosomaisis</a:t>
            </a:r>
            <a:endParaRPr lang="en-US" dirty="0">
              <a:latin typeface="+mn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004048" y="3789040"/>
            <a:ext cx="1872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+mn-lt"/>
              </a:rPr>
              <a:t>L</a:t>
            </a:r>
            <a:r>
              <a:rPr lang="en-US" dirty="0" err="1" smtClean="0">
                <a:latin typeface="+mn-lt"/>
              </a:rPr>
              <a:t>eishmania</a:t>
            </a:r>
            <a:endParaRPr lang="en-US" dirty="0">
              <a:latin typeface="+mn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164288" y="3861048"/>
            <a:ext cx="15841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+mn-lt"/>
              </a:rPr>
              <a:t>Chagas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98238021"/>
      </p:ext>
    </p:extLst>
  </p:cSld>
  <p:clrMapOvr>
    <a:masterClrMapping/>
  </p:clrMapOvr>
  <p:transition xmlns:p14="http://schemas.microsoft.com/office/powerpoint/2010/main">
    <p:dissolv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576" y="457200"/>
            <a:ext cx="8189987" cy="1143000"/>
          </a:xfrm>
        </p:spPr>
        <p:txBody>
          <a:bodyPr/>
          <a:lstStyle/>
          <a:p>
            <a:r>
              <a:rPr lang="en-US" dirty="0" smtClean="0"/>
              <a:t>Why Tropical Diseases?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2060848"/>
            <a:ext cx="8478019" cy="4608512"/>
          </a:xfrm>
        </p:spPr>
        <p:txBody>
          <a:bodyPr/>
          <a:lstStyle/>
          <a:p>
            <a:r>
              <a:rPr lang="en-US" dirty="0" smtClean="0"/>
              <a:t>Millions of people die of these diseases, and hundreds of millions of people suffer infection.</a:t>
            </a:r>
          </a:p>
          <a:p>
            <a:endParaRPr lang="en-US" dirty="0"/>
          </a:p>
          <a:p>
            <a:r>
              <a:rPr lang="en-US" dirty="0" smtClean="0"/>
              <a:t>It is clear how to cure these diseases – kill the parasites.</a:t>
            </a:r>
          </a:p>
          <a:p>
            <a:endParaRPr lang="en-US" dirty="0" smtClean="0"/>
          </a:p>
          <a:p>
            <a:r>
              <a:rPr lang="en-US" dirty="0" smtClean="0"/>
              <a:t>They are “neglected”, so avoid competition from the Pharmaceutical industry.</a:t>
            </a:r>
          </a:p>
          <a:p>
            <a:endParaRPr lang="en-US" dirty="0" smtClean="0"/>
          </a:p>
          <a:p>
            <a:endParaRPr lang="en-US" sz="800" dirty="0"/>
          </a:p>
          <a:p>
            <a:endParaRPr lang="en-US" sz="800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9655073"/>
      </p:ext>
    </p:extLst>
  </p:cSld>
  <p:clrMapOvr>
    <a:masterClrMapping/>
  </p:clrMapOvr>
  <p:transition xmlns:p14="http://schemas.microsoft.com/office/powerpoint/2010/main">
    <p:dissolv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Formalising</a:t>
            </a:r>
            <a:r>
              <a:rPr lang="en-US" dirty="0" smtClean="0"/>
              <a:t> the 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772816"/>
            <a:ext cx="8478019" cy="4608512"/>
          </a:xfrm>
        </p:spPr>
        <p:txBody>
          <a:bodyPr/>
          <a:lstStyle/>
          <a:p>
            <a:r>
              <a:rPr lang="en-US" dirty="0" smtClean="0"/>
              <a:t>Use graphs and standard chemoinformatic methods to represent background knowledge - the use of relations is planned.</a:t>
            </a:r>
          </a:p>
          <a:p>
            <a:endParaRPr lang="en-US" dirty="0" smtClean="0"/>
          </a:p>
          <a:p>
            <a:endParaRPr lang="en-US" sz="800" dirty="0"/>
          </a:p>
          <a:p>
            <a:r>
              <a:rPr lang="en-US" dirty="0" smtClean="0"/>
              <a:t>Uses induction (quantitative structure </a:t>
            </a:r>
            <a:r>
              <a:rPr lang="en-US" dirty="0"/>
              <a:t>a</a:t>
            </a:r>
            <a:r>
              <a:rPr lang="en-US" dirty="0" smtClean="0"/>
              <a:t>ctivity relationship –QSAR learning) </a:t>
            </a:r>
            <a:r>
              <a:rPr lang="en-US" dirty="0"/>
              <a:t>to </a:t>
            </a:r>
            <a:r>
              <a:rPr lang="en-US" dirty="0" smtClean="0"/>
              <a:t>infer new hypotheses.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Use active learning to decide efficient experiments, and econometric model to decide what compounds to test.</a:t>
            </a:r>
          </a:p>
          <a:p>
            <a:endParaRPr lang="en-US" sz="800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9649457"/>
      </p:ext>
    </p:extLst>
  </p:cSld>
  <p:clrMapOvr>
    <a:masterClrMapping/>
  </p:clrMapOvr>
  <p:transition xmlns:p14="http://schemas.microsoft.com/office/powerpoint/2010/main">
    <p:dissolv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charset="0"/>
                <a:ea typeface="ＭＳ Ｐゴシック" charset="0"/>
              </a:rPr>
              <a:t>Artificial Intelligence (AI)</a:t>
            </a:r>
            <a:endParaRPr lang="en-US" dirty="0">
              <a:latin typeface="Times New Roman" charset="0"/>
              <a:ea typeface="ＭＳ Ｐゴシック" charset="0"/>
            </a:endParaRPr>
          </a:p>
        </p:txBody>
      </p:sp>
      <p:sp>
        <p:nvSpPr>
          <p:cNvPr id="2355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5536" y="1916832"/>
            <a:ext cx="8534400" cy="4114800"/>
          </a:xfrm>
        </p:spPr>
        <p:txBody>
          <a:bodyPr/>
          <a:lstStyle/>
          <a:p>
            <a:r>
              <a:rPr lang="en-US" dirty="0" smtClean="0">
                <a:latin typeface="Arial" charset="0"/>
                <a:ea typeface="ＭＳ Ｐゴシック" charset="0"/>
              </a:rPr>
              <a:t>There have </a:t>
            </a:r>
            <a:r>
              <a:rPr lang="en-US" dirty="0">
                <a:latin typeface="Arial" charset="0"/>
                <a:ea typeface="ＭＳ Ｐゴシック" charset="0"/>
              </a:rPr>
              <a:t>been multiple AI hype </a:t>
            </a:r>
            <a:r>
              <a:rPr lang="en-US" dirty="0" smtClean="0">
                <a:latin typeface="Arial" charset="0"/>
                <a:ea typeface="ＭＳ Ｐゴシック" charset="0"/>
              </a:rPr>
              <a:t>cycles, but this time it seems different.</a:t>
            </a:r>
          </a:p>
          <a:p>
            <a:endParaRPr lang="en-US" dirty="0">
              <a:latin typeface="Arial" charset="0"/>
              <a:ea typeface="ＭＳ Ｐゴシック" charset="0"/>
            </a:endParaRPr>
          </a:p>
          <a:p>
            <a:r>
              <a:rPr lang="en-US" dirty="0" smtClean="0">
                <a:latin typeface="Arial" charset="0"/>
                <a:ea typeface="ＭＳ Ｐゴシック" charset="0"/>
              </a:rPr>
              <a:t>AI, especially machine learning, is now the hottest technology on the planet.  Speed of Advance has surprised me.</a:t>
            </a:r>
          </a:p>
          <a:p>
            <a:endParaRPr lang="en-US" dirty="0">
              <a:latin typeface="Arial" charset="0"/>
              <a:ea typeface="ＭＳ Ｐゴシック" charset="0"/>
            </a:endParaRPr>
          </a:p>
          <a:p>
            <a:r>
              <a:rPr lang="en-US" dirty="0" smtClean="0">
                <a:latin typeface="Arial" charset="0"/>
                <a:ea typeface="ＭＳ Ｐゴシック" charset="0"/>
              </a:rPr>
              <a:t>Machine Learning is the core technology of Google, Facebook, </a:t>
            </a:r>
            <a:r>
              <a:rPr lang="en-US" dirty="0">
                <a:latin typeface="Arial" charset="0"/>
                <a:ea typeface="ＭＳ Ｐゴシック" charset="0"/>
              </a:rPr>
              <a:t>Amazon, …</a:t>
            </a:r>
            <a:r>
              <a:rPr lang="en-US" dirty="0" err="1">
                <a:latin typeface="Arial" charset="0"/>
                <a:ea typeface="ＭＳ Ｐゴシック" charset="0"/>
              </a:rPr>
              <a:t>Tencent</a:t>
            </a:r>
            <a:r>
              <a:rPr lang="en-US" dirty="0">
                <a:latin typeface="Arial" charset="0"/>
                <a:ea typeface="ＭＳ Ｐゴシック" charset="0"/>
              </a:rPr>
              <a:t>, </a:t>
            </a:r>
            <a:r>
              <a:rPr lang="en-US" dirty="0" err="1">
                <a:latin typeface="Arial" charset="0"/>
                <a:ea typeface="ＭＳ Ｐゴシック" charset="0"/>
              </a:rPr>
              <a:t>Alibaba</a:t>
            </a:r>
            <a:r>
              <a:rPr lang="en-US" dirty="0">
                <a:latin typeface="Arial" charset="0"/>
                <a:ea typeface="ＭＳ Ｐゴシック" charset="0"/>
              </a:rPr>
              <a:t>, </a:t>
            </a:r>
            <a:r>
              <a:rPr lang="en-US" dirty="0" err="1">
                <a:latin typeface="Arial" charset="0"/>
                <a:ea typeface="ＭＳ Ｐゴシック" charset="0"/>
              </a:rPr>
              <a:t>Baidu</a:t>
            </a:r>
            <a:r>
              <a:rPr lang="en-US" dirty="0">
                <a:latin typeface="Arial" charset="0"/>
                <a:ea typeface="ＭＳ Ｐゴシック" charset="0"/>
              </a:rPr>
              <a:t>, …</a:t>
            </a:r>
          </a:p>
          <a:p>
            <a:endParaRPr lang="en-US" dirty="0">
              <a:latin typeface="Arial" charset="0"/>
              <a:ea typeface="ＭＳ Ｐゴシック" charset="0"/>
            </a:endParaRPr>
          </a:p>
          <a:p>
            <a:endParaRPr lang="en-US" dirty="0">
              <a:latin typeface="Arial" charset="0"/>
              <a:ea typeface="ＭＳ Ｐゴシック" charset="0"/>
            </a:endParaRPr>
          </a:p>
          <a:p>
            <a:pPr marL="457200" lvl="1" indent="0">
              <a:buNone/>
            </a:pPr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2471704678"/>
      </p:ext>
    </p:extLst>
  </p:cSld>
  <p:clrMapOvr>
    <a:masterClrMapping/>
  </p:clrMapOvr>
  <p:transition xmlns:p14="http://schemas.microsoft.com/office/powerpoint/2010/main">
    <p:dissolv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Eve’s Automation of Pipeline</a:t>
            </a:r>
            <a:endParaRPr lang="en-US" dirty="0"/>
          </a:p>
        </p:txBody>
      </p:sp>
      <p:sp>
        <p:nvSpPr>
          <p:cNvPr id="3" name="Oval 2"/>
          <p:cNvSpPr/>
          <p:nvPr/>
        </p:nvSpPr>
        <p:spPr>
          <a:xfrm>
            <a:off x="899592" y="1844824"/>
            <a:ext cx="1381169" cy="818754"/>
          </a:xfrm>
          <a:prstGeom prst="ellipse">
            <a:avLst/>
          </a:prstGeom>
          <a:solidFill>
            <a:srgbClr val="75A9E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Library screening</a:t>
            </a:r>
            <a:endParaRPr lang="en-US" sz="1200" dirty="0"/>
          </a:p>
        </p:txBody>
      </p:sp>
      <p:sp>
        <p:nvSpPr>
          <p:cNvPr id="4" name="Oval 3"/>
          <p:cNvSpPr/>
          <p:nvPr/>
        </p:nvSpPr>
        <p:spPr>
          <a:xfrm>
            <a:off x="784038" y="3261438"/>
            <a:ext cx="1612277" cy="818754"/>
          </a:xfrm>
          <a:prstGeom prst="ellipse">
            <a:avLst/>
          </a:prstGeom>
          <a:solidFill>
            <a:srgbClr val="2B598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Hit confirmation</a:t>
            </a:r>
            <a:endParaRPr lang="en-US" sz="1200" dirty="0"/>
          </a:p>
        </p:txBody>
      </p:sp>
      <p:sp>
        <p:nvSpPr>
          <p:cNvPr id="5" name="Oval 4"/>
          <p:cNvSpPr/>
          <p:nvPr/>
        </p:nvSpPr>
        <p:spPr>
          <a:xfrm>
            <a:off x="899592" y="4666158"/>
            <a:ext cx="1381169" cy="818754"/>
          </a:xfrm>
          <a:prstGeom prst="ellipse">
            <a:avLst/>
          </a:prstGeom>
          <a:solidFill>
            <a:srgbClr val="00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Learn QSAR/Intelligent screening</a:t>
            </a:r>
            <a:endParaRPr lang="en-US" sz="1200" dirty="0"/>
          </a:p>
        </p:txBody>
      </p:sp>
      <p:sp>
        <p:nvSpPr>
          <p:cNvPr id="6" name="TextBox 5"/>
          <p:cNvSpPr txBox="1"/>
          <p:nvPr/>
        </p:nvSpPr>
        <p:spPr>
          <a:xfrm>
            <a:off x="1372772" y="2792110"/>
            <a:ext cx="4348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Hits</a:t>
            </a:r>
            <a:endParaRPr lang="en-US" sz="1200" dirty="0"/>
          </a:p>
        </p:txBody>
      </p:sp>
      <p:sp>
        <p:nvSpPr>
          <p:cNvPr id="7" name="TextBox 6"/>
          <p:cNvSpPr txBox="1"/>
          <p:nvPr/>
        </p:nvSpPr>
        <p:spPr>
          <a:xfrm>
            <a:off x="601977" y="4210207"/>
            <a:ext cx="8952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Confirmed hits</a:t>
            </a:r>
            <a:endParaRPr 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1424789" y="4241668"/>
            <a:ext cx="10481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Predicted hits</a:t>
            </a:r>
            <a:endParaRPr lang="en-US" sz="1200" dirty="0"/>
          </a:p>
        </p:txBody>
      </p:sp>
      <p:sp>
        <p:nvSpPr>
          <p:cNvPr id="9" name="TextBox 8"/>
          <p:cNvSpPr txBox="1"/>
          <p:nvPr/>
        </p:nvSpPr>
        <p:spPr>
          <a:xfrm>
            <a:off x="1306690" y="5731438"/>
            <a:ext cx="635979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+mn-lt"/>
              </a:rPr>
              <a:t>L</a:t>
            </a:r>
            <a:r>
              <a:rPr lang="en-US" sz="1600" dirty="0" smtClean="0">
                <a:solidFill>
                  <a:schemeClr val="bg1"/>
                </a:solidFill>
                <a:latin typeface="+mn-lt"/>
              </a:rPr>
              <a:t>ead</a:t>
            </a:r>
            <a:endParaRPr lang="en-US" sz="1600" dirty="0">
              <a:solidFill>
                <a:schemeClr val="bg1"/>
              </a:solidFill>
              <a:latin typeface="+mn-lt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rot="5400000">
            <a:off x="1506861" y="2746894"/>
            <a:ext cx="166632" cy="158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6" idx="2"/>
            <a:endCxn id="4" idx="0"/>
          </p:cNvCxnSpPr>
          <p:nvPr/>
        </p:nvCxnSpPr>
        <p:spPr>
          <a:xfrm rot="5400000">
            <a:off x="1494013" y="3165273"/>
            <a:ext cx="192329" cy="158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4" idx="3"/>
            <a:endCxn id="7" idx="0"/>
          </p:cNvCxnSpPr>
          <p:nvPr/>
        </p:nvCxnSpPr>
        <p:spPr>
          <a:xfrm rot="16200000" flipH="1">
            <a:off x="909929" y="4070509"/>
            <a:ext cx="249919" cy="2947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7" idx="2"/>
            <a:endCxn id="5" idx="1"/>
          </p:cNvCxnSpPr>
          <p:nvPr/>
        </p:nvCxnSpPr>
        <p:spPr>
          <a:xfrm rot="16200000" flipH="1">
            <a:off x="1018648" y="4702850"/>
            <a:ext cx="114190" cy="5223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5" idx="7"/>
          </p:cNvCxnSpPr>
          <p:nvPr/>
        </p:nvCxnSpPr>
        <p:spPr>
          <a:xfrm flipV="1">
            <a:off x="2078493" y="4558097"/>
            <a:ext cx="0" cy="22796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5" idx="4"/>
            <a:endCxn id="9" idx="0"/>
          </p:cNvCxnSpPr>
          <p:nvPr/>
        </p:nvCxnSpPr>
        <p:spPr>
          <a:xfrm>
            <a:off x="1590177" y="5484912"/>
            <a:ext cx="34503" cy="24652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801048" y="6124604"/>
            <a:ext cx="13924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 smtClean="0">
                <a:latin typeface="Helvetica"/>
                <a:cs typeface="Helvetica"/>
              </a:rPr>
              <a:t>Offline validation</a:t>
            </a:r>
            <a:endParaRPr lang="en-US" sz="1200" dirty="0">
              <a:latin typeface="Helvetica"/>
              <a:cs typeface="Helvetica"/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 flipV="1">
            <a:off x="2078493" y="4043113"/>
            <a:ext cx="0" cy="22796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 Box 4"/>
          <p:cNvSpPr txBox="1">
            <a:spLocks noChangeArrowheads="1"/>
          </p:cNvSpPr>
          <p:nvPr/>
        </p:nvSpPr>
        <p:spPr bwMode="auto">
          <a:xfrm>
            <a:off x="2771800" y="2060848"/>
            <a:ext cx="6191431" cy="36724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40820" rIns="81639" bIns="40820"/>
          <a:lstStyle>
            <a:lvl1pPr defTabSz="407988">
              <a:spcBef>
                <a:spcPct val="0"/>
              </a:spcBef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</a:tabLst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392113" indent="-196850" defTabSz="407988">
              <a:spcBef>
                <a:spcPct val="0"/>
              </a:spcBef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</a:tabLst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587375" indent="-195263" defTabSz="407988">
              <a:spcBef>
                <a:spcPct val="0"/>
              </a:spcBef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</a:tabLst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782638" indent="-195263" defTabSz="407988">
              <a:spcBef>
                <a:spcPct val="0"/>
              </a:spcBef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</a:tabLst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979488" indent="-196850" defTabSz="407988">
              <a:spcBef>
                <a:spcPct val="0"/>
              </a:spcBef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</a:tabLst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1436688" indent="-196850" defTabSz="407988" eaLnBrk="0" fontAlgn="base" hangingPunct="0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</a:tabLst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1893888" indent="-196850" defTabSz="407988" eaLnBrk="0" fontAlgn="base" hangingPunct="0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</a:tabLst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2351088" indent="-196850" defTabSz="407988" eaLnBrk="0" fontAlgn="base" hangingPunct="0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</a:tabLst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2808288" indent="-196850" defTabSz="407988" eaLnBrk="0" fontAlgn="base" hangingPunct="0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</a:tabLst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>
              <a:lnSpc>
                <a:spcPct val="96000"/>
              </a:lnSpc>
              <a:buClr>
                <a:srgbClr val="000000"/>
              </a:buClr>
              <a:buSzPct val="45000"/>
              <a:buFont typeface="Wingdings" charset="0"/>
              <a:buNone/>
              <a:defRPr/>
            </a:pPr>
            <a:endParaRPr kumimoji="0" lang="en-GB" dirty="0" smtClean="0">
              <a:solidFill>
                <a:srgbClr val="000066"/>
              </a:solidFill>
              <a:latin typeface="Arial" charset="0"/>
              <a:cs typeface="DejaVu Sans" charset="0"/>
            </a:endParaRPr>
          </a:p>
          <a:p>
            <a:pPr marL="342900" indent="-342900" eaLnBrk="1">
              <a:lnSpc>
                <a:spcPct val="96000"/>
              </a:lnSpc>
              <a:buClr>
                <a:srgbClr val="000000"/>
              </a:buClr>
              <a:buSzPct val="130000"/>
              <a:buFont typeface="Wingdings" charset="2"/>
              <a:buChar char="§"/>
              <a:defRPr/>
            </a:pPr>
            <a:r>
              <a:rPr kumimoji="0" lang="en-GB" dirty="0" smtClean="0">
                <a:solidFill>
                  <a:srgbClr val="000090"/>
                </a:solidFill>
                <a:latin typeface="Arial" charset="0"/>
                <a:cs typeface="DejaVu Sans" charset="0"/>
              </a:rPr>
              <a:t>Standard </a:t>
            </a:r>
            <a:r>
              <a:rPr kumimoji="0" lang="en-GB" dirty="0">
                <a:solidFill>
                  <a:srgbClr val="000090"/>
                </a:solidFill>
                <a:latin typeface="Arial" charset="0"/>
                <a:cs typeface="DejaVu Sans" charset="0"/>
              </a:rPr>
              <a:t>library screening is brute </a:t>
            </a:r>
            <a:r>
              <a:rPr kumimoji="0" lang="en-GB" dirty="0" smtClean="0">
                <a:solidFill>
                  <a:srgbClr val="000090"/>
                </a:solidFill>
                <a:latin typeface="Arial" charset="0"/>
                <a:cs typeface="DejaVu Sans" charset="0"/>
              </a:rPr>
              <a:t>force:</a:t>
            </a:r>
          </a:p>
          <a:p>
            <a:pPr marL="342900" indent="-342900" eaLnBrk="1">
              <a:lnSpc>
                <a:spcPct val="96000"/>
              </a:lnSpc>
              <a:buClr>
                <a:srgbClr val="000000"/>
              </a:buClr>
              <a:buSzPct val="130000"/>
              <a:buFont typeface="Wingdings" charset="2"/>
              <a:buChar char="§"/>
              <a:defRPr/>
            </a:pPr>
            <a:r>
              <a:rPr kumimoji="0" lang="en-GB" dirty="0" smtClean="0">
                <a:solidFill>
                  <a:srgbClr val="000090"/>
                </a:solidFill>
                <a:latin typeface="Arial" charset="0"/>
                <a:cs typeface="DejaVu Sans" charset="0"/>
              </a:rPr>
              <a:t>Eve uses intelligent screening </a:t>
            </a:r>
          </a:p>
          <a:p>
            <a:pPr marL="342900" indent="-342900" eaLnBrk="1">
              <a:lnSpc>
                <a:spcPct val="96000"/>
              </a:lnSpc>
              <a:buClr>
                <a:srgbClr val="000000"/>
              </a:buClr>
              <a:buSzPct val="130000"/>
              <a:buFont typeface="Wingdings" charset="2"/>
              <a:buChar char="§"/>
              <a:defRPr/>
            </a:pPr>
            <a:endParaRPr kumimoji="0" lang="en-GB" dirty="0" smtClean="0">
              <a:solidFill>
                <a:srgbClr val="000090"/>
              </a:solidFill>
              <a:latin typeface="Arial" charset="0"/>
              <a:cs typeface="DejaVu Sans" charset="0"/>
            </a:endParaRPr>
          </a:p>
          <a:p>
            <a:pPr marL="342900" indent="-342900" eaLnBrk="1">
              <a:lnSpc>
                <a:spcPct val="96000"/>
              </a:lnSpc>
              <a:buClr>
                <a:srgbClr val="000000"/>
              </a:buClr>
              <a:buSzPct val="130000"/>
              <a:buFont typeface="Wingdings" charset="2"/>
              <a:buChar char="§"/>
              <a:defRPr/>
            </a:pPr>
            <a:endParaRPr kumimoji="0" lang="en-GB" dirty="0">
              <a:solidFill>
                <a:srgbClr val="000090"/>
              </a:solidFill>
              <a:latin typeface="Arial" charset="0"/>
              <a:cs typeface="DejaVu Sans" charset="0"/>
            </a:endParaRPr>
          </a:p>
          <a:p>
            <a:pPr marL="342900" indent="-342900" eaLnBrk="1">
              <a:lnSpc>
                <a:spcPct val="96000"/>
              </a:lnSpc>
              <a:buClr>
                <a:srgbClr val="000000"/>
              </a:buClr>
              <a:buSzPct val="130000"/>
              <a:buFont typeface="Wingdings" charset="2"/>
              <a:buChar char="§"/>
              <a:defRPr/>
            </a:pPr>
            <a:r>
              <a:rPr kumimoji="0" lang="en-GB" dirty="0" smtClean="0">
                <a:solidFill>
                  <a:srgbClr val="000090"/>
                </a:solidFill>
                <a:latin typeface="Arial" charset="0"/>
                <a:cs typeface="DejaVu Sans" charset="0"/>
              </a:rPr>
              <a:t>In the standard “pipeline” the 3 processes are not integrated.</a:t>
            </a:r>
          </a:p>
          <a:p>
            <a:pPr marL="342900" indent="-342900" eaLnBrk="1">
              <a:lnSpc>
                <a:spcPct val="96000"/>
              </a:lnSpc>
              <a:buClr>
                <a:srgbClr val="000000"/>
              </a:buClr>
              <a:buSzPct val="130000"/>
              <a:buFont typeface="Wingdings" charset="2"/>
              <a:buChar char="§"/>
              <a:defRPr/>
            </a:pPr>
            <a:r>
              <a:rPr kumimoji="0" lang="en-GB" dirty="0" smtClean="0">
                <a:solidFill>
                  <a:srgbClr val="000090"/>
                </a:solidFill>
                <a:latin typeface="Arial" charset="0"/>
                <a:cs typeface="DejaVu Sans" charset="0"/>
              </a:rPr>
              <a:t>In Eve automated and integrated.</a:t>
            </a:r>
            <a:endParaRPr kumimoji="0" lang="en-GB" dirty="0">
              <a:solidFill>
                <a:srgbClr val="000090"/>
              </a:solidFill>
              <a:latin typeface="Arial" charset="0"/>
              <a:cs typeface="DejaVu Sans" charset="0"/>
            </a:endParaRPr>
          </a:p>
          <a:p>
            <a:pPr eaLnBrk="1">
              <a:lnSpc>
                <a:spcPct val="96000"/>
              </a:lnSpc>
              <a:buClr>
                <a:srgbClr val="000000"/>
              </a:buClr>
              <a:buSzPct val="130000"/>
              <a:defRPr/>
            </a:pPr>
            <a:r>
              <a:rPr kumimoji="0" lang="en-GB" dirty="0" smtClean="0">
                <a:solidFill>
                  <a:srgbClr val="520C66"/>
                </a:solidFill>
                <a:latin typeface="Arial" charset="0"/>
                <a:cs typeface="DejaVu Sans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22061727"/>
      </p:ext>
    </p:extLst>
  </p:cSld>
  <p:clrMapOvr>
    <a:masterClrMapping/>
  </p:clrMapOvr>
  <p:transition xmlns:p14="http://schemas.microsoft.com/office/powerpoint/2010/main">
    <p:dissolv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626" name="Rectangle 2"/>
          <p:cNvSpPr>
            <a:spLocks noGrp="1" noChangeArrowheads="1"/>
          </p:cNvSpPr>
          <p:nvPr>
            <p:ph type="title"/>
          </p:nvPr>
        </p:nvSpPr>
        <p:spPr>
          <a:xfrm>
            <a:off x="1066800" y="304800"/>
            <a:ext cx="7773988" cy="1146175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defTabSz="449263">
              <a:lnSpc>
                <a:spcPct val="96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/>
            </a:pPr>
            <a:r>
              <a:rPr lang="en-GB" smtClean="0">
                <a:cs typeface="+mj-cs"/>
              </a:rPr>
              <a:t>Eve’s Hardware</a:t>
            </a:r>
            <a:endParaRPr lang="en-GB" smtClean="0">
              <a:latin typeface="Arial" charset="0"/>
              <a:cs typeface="+mj-cs"/>
            </a:endParaRPr>
          </a:p>
        </p:txBody>
      </p:sp>
      <p:sp>
        <p:nvSpPr>
          <p:cNvPr id="922627" name="Text Box 3"/>
          <p:cNvSpPr txBox="1">
            <a:spLocks noChangeArrowheads="1"/>
          </p:cNvSpPr>
          <p:nvPr/>
        </p:nvSpPr>
        <p:spPr bwMode="auto">
          <a:xfrm>
            <a:off x="1960563" y="1960563"/>
            <a:ext cx="163512" cy="404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922628" name="Text Box 4"/>
          <p:cNvSpPr txBox="1">
            <a:spLocks noChangeArrowheads="1"/>
          </p:cNvSpPr>
          <p:nvPr/>
        </p:nvSpPr>
        <p:spPr bwMode="auto">
          <a:xfrm>
            <a:off x="76200" y="1524000"/>
            <a:ext cx="4114800" cy="4217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40820" rIns="81639" bIns="40820"/>
          <a:lstStyle>
            <a:lvl1pPr defTabSz="407988">
              <a:spcBef>
                <a:spcPct val="0"/>
              </a:spcBef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</a:tabLst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392113" indent="-196850" defTabSz="407988">
              <a:spcBef>
                <a:spcPct val="0"/>
              </a:spcBef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</a:tabLst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587375" indent="-195263" defTabSz="407988">
              <a:spcBef>
                <a:spcPct val="0"/>
              </a:spcBef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</a:tabLst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782638" indent="-195263" defTabSz="407988">
              <a:spcBef>
                <a:spcPct val="0"/>
              </a:spcBef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</a:tabLst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979488" indent="-196850" defTabSz="407988">
              <a:spcBef>
                <a:spcPct val="0"/>
              </a:spcBef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</a:tabLst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1436688" indent="-196850" defTabSz="407988" eaLnBrk="0" fontAlgn="base" hangingPunct="0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</a:tabLst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1893888" indent="-196850" defTabSz="407988" eaLnBrk="0" fontAlgn="base" hangingPunct="0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</a:tabLst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2351088" indent="-196850" defTabSz="407988" eaLnBrk="0" fontAlgn="base" hangingPunct="0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</a:tabLst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2808288" indent="-196850" defTabSz="407988" eaLnBrk="0" fontAlgn="base" hangingPunct="0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</a:tabLst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>
              <a:lnSpc>
                <a:spcPct val="96000"/>
              </a:lnSpc>
              <a:buClr>
                <a:srgbClr val="000000"/>
              </a:buClr>
              <a:buSzPct val="45000"/>
              <a:buFont typeface="Wingdings" charset="0"/>
              <a:buNone/>
              <a:defRPr/>
            </a:pPr>
            <a:r>
              <a:rPr kumimoji="0" lang="en-GB" dirty="0" smtClean="0">
                <a:solidFill>
                  <a:srgbClr val="000066"/>
                </a:solidFill>
                <a:latin typeface="Arial" charset="0"/>
                <a:cs typeface="DejaVu Sans" charset="0"/>
              </a:rPr>
              <a:t>Highlights of Eve's hardware:</a:t>
            </a:r>
          </a:p>
          <a:p>
            <a:pPr eaLnBrk="1">
              <a:lnSpc>
                <a:spcPct val="96000"/>
              </a:lnSpc>
              <a:buClr>
                <a:srgbClr val="000000"/>
              </a:buClr>
              <a:buSzPct val="45000"/>
              <a:buFont typeface="Wingdings" charset="0"/>
              <a:buNone/>
              <a:defRPr/>
            </a:pPr>
            <a:endParaRPr kumimoji="0" lang="en-GB" dirty="0" smtClean="0">
              <a:solidFill>
                <a:srgbClr val="000066"/>
              </a:solidFill>
              <a:latin typeface="Arial" charset="0"/>
              <a:cs typeface="DejaVu Sans" charset="0"/>
            </a:endParaRPr>
          </a:p>
          <a:p>
            <a:pPr eaLnBrk="1">
              <a:lnSpc>
                <a:spcPct val="96000"/>
              </a:lnSpc>
              <a:buClr>
                <a:srgbClr val="000000"/>
              </a:buClr>
              <a:buSzPct val="45000"/>
              <a:buFont typeface="Wingdings" charset="0"/>
              <a:buChar char=""/>
              <a:defRPr/>
            </a:pPr>
            <a:r>
              <a:rPr kumimoji="0" lang="en-GB" dirty="0" smtClean="0">
                <a:solidFill>
                  <a:srgbClr val="000066"/>
                </a:solidFill>
                <a:latin typeface="Arial" charset="0"/>
                <a:cs typeface="DejaVu Sans" charset="0"/>
              </a:rPr>
              <a:t> Acoustic liquid handling</a:t>
            </a:r>
          </a:p>
          <a:p>
            <a:pPr eaLnBrk="1">
              <a:lnSpc>
                <a:spcPct val="96000"/>
              </a:lnSpc>
              <a:buClr>
                <a:srgbClr val="000000"/>
              </a:buClr>
              <a:buSzPct val="45000"/>
              <a:buFont typeface="Wingdings" charset="0"/>
              <a:buChar char=""/>
              <a:defRPr/>
            </a:pPr>
            <a:r>
              <a:rPr kumimoji="0" lang="en-GB" dirty="0" smtClean="0">
                <a:solidFill>
                  <a:srgbClr val="000066"/>
                </a:solidFill>
                <a:latin typeface="Arial" charset="0"/>
                <a:cs typeface="DejaVu Sans" charset="0"/>
              </a:rPr>
              <a:t> High throughput 384 well plates</a:t>
            </a:r>
          </a:p>
          <a:p>
            <a:pPr eaLnBrk="1">
              <a:lnSpc>
                <a:spcPct val="96000"/>
              </a:lnSpc>
              <a:buClr>
                <a:srgbClr val="000000"/>
              </a:buClr>
              <a:buSzPct val="45000"/>
              <a:buFont typeface="Wingdings" charset="0"/>
              <a:buChar char=""/>
              <a:defRPr/>
            </a:pPr>
            <a:r>
              <a:rPr kumimoji="0" lang="en-GB" dirty="0" smtClean="0">
                <a:solidFill>
                  <a:srgbClr val="000066"/>
                </a:solidFill>
                <a:latin typeface="Arial" charset="0"/>
                <a:cs typeface="DejaVu Sans" charset="0"/>
              </a:rPr>
              <a:t> Two industrial robot arms</a:t>
            </a:r>
          </a:p>
          <a:p>
            <a:pPr eaLnBrk="1">
              <a:lnSpc>
                <a:spcPct val="96000"/>
              </a:lnSpc>
              <a:buClr>
                <a:srgbClr val="000000"/>
              </a:buClr>
              <a:buSzPct val="45000"/>
              <a:buFont typeface="Wingdings" charset="0"/>
              <a:buChar char=""/>
              <a:defRPr/>
            </a:pPr>
            <a:r>
              <a:rPr kumimoji="0" lang="en-GB" dirty="0" smtClean="0">
                <a:solidFill>
                  <a:srgbClr val="000066"/>
                </a:solidFill>
                <a:latin typeface="Arial" charset="0"/>
                <a:cs typeface="DejaVu Sans" charset="0"/>
              </a:rPr>
              <a:t> Automated 60x microscope</a:t>
            </a:r>
          </a:p>
          <a:p>
            <a:pPr eaLnBrk="1">
              <a:lnSpc>
                <a:spcPct val="96000"/>
              </a:lnSpc>
              <a:buClr>
                <a:srgbClr val="000000"/>
              </a:buClr>
              <a:buSzPct val="45000"/>
              <a:buFont typeface="Wingdings" charset="0"/>
              <a:buChar char=""/>
              <a:defRPr/>
            </a:pPr>
            <a:r>
              <a:rPr kumimoji="0" lang="en-GB" dirty="0" smtClean="0">
                <a:solidFill>
                  <a:srgbClr val="000066"/>
                </a:solidFill>
                <a:latin typeface="Arial" charset="0"/>
                <a:cs typeface="DejaVu Sans" charset="0"/>
              </a:rPr>
              <a:t> Liquid handlers, fluorescence readers, barcode scanners, dry store, incubator, tube </a:t>
            </a:r>
            <a:r>
              <a:rPr kumimoji="0" lang="en-GB" dirty="0" err="1" smtClean="0">
                <a:solidFill>
                  <a:srgbClr val="000066"/>
                </a:solidFill>
                <a:latin typeface="Arial" charset="0"/>
                <a:cs typeface="DejaVu Sans" charset="0"/>
              </a:rPr>
              <a:t>decapper</a:t>
            </a:r>
            <a:r>
              <a:rPr kumimoji="0" lang="en-GB" dirty="0" smtClean="0">
                <a:solidFill>
                  <a:srgbClr val="000066"/>
                </a:solidFill>
                <a:latin typeface="Arial" charset="0"/>
                <a:cs typeface="DejaVu Sans" charset="0"/>
              </a:rPr>
              <a:t> ...</a:t>
            </a:r>
            <a:endParaRPr kumimoji="0" lang="en-GB" dirty="0" smtClean="0">
              <a:solidFill>
                <a:schemeClr val="tx2"/>
              </a:solidFill>
              <a:latin typeface="Arial" charset="0"/>
              <a:cs typeface="DejaVu Sans" charset="0"/>
            </a:endParaRPr>
          </a:p>
        </p:txBody>
      </p:sp>
      <p:pic>
        <p:nvPicPr>
          <p:cNvPr id="9226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0063" y="2693988"/>
            <a:ext cx="4572000" cy="3446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64192953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3" y="116632"/>
            <a:ext cx="9142967" cy="1143000"/>
          </a:xfrm>
        </p:spPr>
        <p:txBody>
          <a:bodyPr/>
          <a:lstStyle/>
          <a:p>
            <a:r>
              <a:rPr lang="en-US" dirty="0" smtClean="0"/>
              <a:t>The Economics of Intelligent Screening</a:t>
            </a:r>
            <a:endParaRPr lang="en-US" dirty="0"/>
          </a:p>
        </p:txBody>
      </p:sp>
      <p:pic>
        <p:nvPicPr>
          <p:cNvPr id="4" name="Picture 3" descr="Figure_2a_2c_lin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484784"/>
            <a:ext cx="3078088" cy="307808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67544" y="5013176"/>
            <a:ext cx="9217024" cy="18620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Nm			-	Number of compounds not assayed by Eve</a:t>
            </a:r>
            <a:endParaRPr lang="en-GB" sz="1000" dirty="0"/>
          </a:p>
          <a:p>
            <a:r>
              <a:rPr lang="en-US" sz="1000" dirty="0"/>
              <a:t>Tm 			-	Cost of the time to screen a compound using the mass screening assay</a:t>
            </a:r>
            <a:endParaRPr lang="en-GB" sz="1000" dirty="0"/>
          </a:p>
          <a:p>
            <a:r>
              <a:rPr lang="en-US" sz="1000" dirty="0"/>
              <a:t>Cm 			-	Cost of the loss of a compound in the mass screening </a:t>
            </a:r>
            <a:r>
              <a:rPr lang="en-US" sz="1000" dirty="0" smtClean="0"/>
              <a:t>assay</a:t>
            </a:r>
            <a:endParaRPr lang="en-GB" sz="1000" dirty="0"/>
          </a:p>
          <a:p>
            <a:r>
              <a:rPr lang="en-US" sz="1000" dirty="0" err="1"/>
              <a:t>Nx</a:t>
            </a:r>
            <a:r>
              <a:rPr lang="en-US" sz="1000" dirty="0"/>
              <a:t>  			-	Number of hits missed by Eve</a:t>
            </a:r>
            <a:endParaRPr lang="en-GB" sz="1000" dirty="0"/>
          </a:p>
          <a:p>
            <a:r>
              <a:rPr lang="en-US" sz="1000" dirty="0" err="1"/>
              <a:t>Tc</a:t>
            </a:r>
            <a:r>
              <a:rPr lang="en-US" sz="1000" dirty="0"/>
              <a:t> 			-	Cost of the time to screen a compound using a cherry-picking (confirmation or intelligent) assay </a:t>
            </a:r>
            <a:endParaRPr lang="en-GB" sz="1000" dirty="0"/>
          </a:p>
          <a:p>
            <a:r>
              <a:rPr lang="en-US" sz="1000" dirty="0"/>
              <a:t>Cc 			-	Cost of the loss of a compound in a cherry-picking assay</a:t>
            </a:r>
            <a:endParaRPr lang="en-GB" sz="1000" dirty="0"/>
          </a:p>
          <a:p>
            <a:r>
              <a:rPr lang="en-US" sz="1000" dirty="0"/>
              <a:t>Uh  			-	Utility of a </a:t>
            </a:r>
            <a:r>
              <a:rPr lang="en-US" sz="1000" dirty="0" smtClean="0"/>
              <a:t>hit</a:t>
            </a:r>
            <a:endParaRPr lang="en-GB" sz="1000" dirty="0"/>
          </a:p>
          <a:p>
            <a:r>
              <a:rPr lang="en-US" sz="1000" dirty="0"/>
              <a:t>Ne			-	Number of compounds assayed by Eve</a:t>
            </a:r>
            <a:endParaRPr lang="en-GB" sz="1000" dirty="0"/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28577794"/>
              </p:ext>
            </p:extLst>
          </p:nvPr>
        </p:nvGraphicFramePr>
        <p:xfrm>
          <a:off x="-1548680" y="4581128"/>
          <a:ext cx="88519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7" name="Document" r:id="rId4" imgW="8851900" imgH="431800" progId="Word.Document.12">
                  <p:embed/>
                </p:oleObj>
              </mc:Choice>
              <mc:Fallback>
                <p:oleObj name="Document" r:id="rId4" imgW="8851900" imgH="431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1548680" y="4581128"/>
                        <a:ext cx="8851900" cy="431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32229" y="1484784"/>
            <a:ext cx="5207000" cy="31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461469"/>
      </p:ext>
    </p:extLst>
  </p:cSld>
  <p:clrMapOvr>
    <a:masterClrMapping/>
  </p:clrMapOvr>
  <p:transition xmlns:p14="http://schemas.microsoft.com/office/powerpoint/2010/main">
    <p:dissolv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188640"/>
            <a:ext cx="8478019" cy="1143000"/>
          </a:xfrm>
        </p:spPr>
        <p:txBody>
          <a:bodyPr/>
          <a:lstStyle/>
          <a:p>
            <a:r>
              <a:rPr lang="en-US" dirty="0" smtClean="0"/>
              <a:t>Triclosan Repositioned for Malaria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2420888"/>
            <a:ext cx="8334003" cy="4114800"/>
          </a:xfrm>
        </p:spPr>
        <p:txBody>
          <a:bodyPr/>
          <a:lstStyle/>
          <a:p>
            <a:pPr>
              <a:spcBef>
                <a:spcPts val="1776"/>
              </a:spcBef>
            </a:pPr>
            <a:r>
              <a:rPr lang="en-US" dirty="0" smtClean="0"/>
              <a:t>Simple compound</a:t>
            </a:r>
          </a:p>
          <a:p>
            <a:pPr>
              <a:spcBef>
                <a:spcPts val="1776"/>
              </a:spcBef>
            </a:pPr>
            <a:r>
              <a:rPr lang="en-US" dirty="0" smtClean="0"/>
              <a:t>Known to be safe – used in toothpaste.</a:t>
            </a:r>
          </a:p>
          <a:p>
            <a:pPr>
              <a:spcBef>
                <a:spcPts val="1776"/>
              </a:spcBef>
            </a:pPr>
            <a:r>
              <a:rPr lang="en-US" dirty="0" smtClean="0"/>
              <a:t>Targets both DHFR and FAS-II – well established targets.</a:t>
            </a:r>
          </a:p>
          <a:p>
            <a:pPr>
              <a:spcBef>
                <a:spcPts val="1776"/>
              </a:spcBef>
            </a:pPr>
            <a:r>
              <a:rPr lang="en-US" dirty="0" smtClean="0"/>
              <a:t>Demonstrated activity using multiple wet experimental techniques.</a:t>
            </a:r>
          </a:p>
          <a:p>
            <a:pPr>
              <a:spcBef>
                <a:spcPts val="1776"/>
              </a:spcBef>
            </a:pPr>
            <a:r>
              <a:rPr lang="en-US" dirty="0"/>
              <a:t>W</a:t>
            </a:r>
            <a:r>
              <a:rPr lang="en-US" dirty="0" smtClean="0"/>
              <a:t>orks against wild-type and drug-resistant </a:t>
            </a:r>
            <a:r>
              <a:rPr lang="en-US" i="1" dirty="0" smtClean="0"/>
              <a:t>Plasmodium falciparum</a:t>
            </a:r>
            <a:r>
              <a:rPr lang="en-US" dirty="0" smtClean="0"/>
              <a:t>, and </a:t>
            </a:r>
            <a:r>
              <a:rPr lang="en-US" i="1" dirty="0" smtClean="0"/>
              <a:t>Plasmodium </a:t>
            </a:r>
            <a:r>
              <a:rPr lang="en-US" i="1" dirty="0" err="1" smtClean="0"/>
              <a:t>vivax</a:t>
            </a:r>
            <a:r>
              <a:rPr lang="en-US" dirty="0" smtClean="0"/>
              <a:t>.</a:t>
            </a:r>
          </a:p>
        </p:txBody>
      </p:sp>
      <p:pic>
        <p:nvPicPr>
          <p:cNvPr id="4" name="Picture 3" descr="Triclosa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040" y="1268760"/>
            <a:ext cx="3240360" cy="1500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706889"/>
      </p:ext>
    </p:extLst>
  </p:cSld>
  <p:clrMapOvr>
    <a:masterClrMapping/>
  </p:clrMapOvr>
  <p:transition xmlns:p14="http://schemas.microsoft.com/office/powerpoint/2010/main">
    <p:dissolv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362200"/>
            <a:ext cx="7772400" cy="1143000"/>
          </a:xfrm>
        </p:spPr>
        <p:txBody>
          <a:bodyPr/>
          <a:lstStyle/>
          <a:p>
            <a:r>
              <a:rPr lang="en-US" dirty="0" smtClean="0">
                <a:latin typeface="Times New Roman" charset="0"/>
                <a:ea typeface="ＭＳ Ｐゴシック" charset="0"/>
              </a:rPr>
              <a:t>Future Prospects</a:t>
            </a:r>
            <a:endParaRPr lang="en-US" dirty="0">
              <a:latin typeface="Times New Roman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9004109"/>
      </p:ext>
    </p:extLst>
  </p:cSld>
  <p:clrMapOvr>
    <a:masterClrMapping/>
  </p:clrMapOvr>
  <p:transition xmlns:p14="http://schemas.microsoft.com/office/powerpoint/2010/main">
    <p:dissolv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Future?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628800"/>
            <a:ext cx="8622035" cy="4114800"/>
          </a:xfrm>
        </p:spPr>
        <p:txBody>
          <a:bodyPr/>
          <a:lstStyle/>
          <a:p>
            <a:pPr>
              <a:spcBef>
                <a:spcPts val="2376"/>
              </a:spcBef>
            </a:pPr>
            <a:r>
              <a:rPr lang="en-GB" dirty="0"/>
              <a:t>In C</a:t>
            </a:r>
            <a:r>
              <a:rPr lang="en-GB" dirty="0" smtClean="0"/>
              <a:t>hess/Go </a:t>
            </a:r>
            <a:r>
              <a:rPr lang="en-GB" dirty="0"/>
              <a:t>there is a continuum of ability from novices up to Grandmasters.  </a:t>
            </a:r>
            <a:endParaRPr lang="en-GB" dirty="0" smtClean="0"/>
          </a:p>
          <a:p>
            <a:pPr>
              <a:spcBef>
                <a:spcPts val="2376"/>
              </a:spcBef>
            </a:pPr>
            <a:r>
              <a:rPr lang="en-GB" dirty="0" smtClean="0"/>
              <a:t>I argue </a:t>
            </a:r>
            <a:r>
              <a:rPr lang="en-GB" dirty="0"/>
              <a:t>that this is also true in science, from the simple research of </a:t>
            </a:r>
            <a:r>
              <a:rPr lang="en-GB" dirty="0" smtClean="0"/>
              <a:t>Eve, </a:t>
            </a:r>
            <a:r>
              <a:rPr lang="en-GB" dirty="0"/>
              <a:t>through what most human scientists can achieve, up to the ability of a Newton or Einstein.  </a:t>
            </a:r>
            <a:endParaRPr lang="en-GB" dirty="0" smtClean="0"/>
          </a:p>
          <a:p>
            <a:pPr>
              <a:spcBef>
                <a:spcPts val="2376"/>
              </a:spcBef>
            </a:pPr>
            <a:r>
              <a:rPr lang="en-GB" dirty="0" smtClean="0"/>
              <a:t>If </a:t>
            </a:r>
            <a:r>
              <a:rPr lang="en-GB" dirty="0"/>
              <a:t>you accept </a:t>
            </a:r>
            <a:r>
              <a:rPr lang="en-GB" dirty="0" smtClean="0"/>
              <a:t>this, then </a:t>
            </a:r>
            <a:r>
              <a:rPr lang="en-GB" dirty="0"/>
              <a:t>just as in </a:t>
            </a:r>
            <a:r>
              <a:rPr lang="en-GB" dirty="0" smtClean="0"/>
              <a:t>Chess/Go, </a:t>
            </a:r>
            <a:r>
              <a:rPr lang="en-GB" dirty="0"/>
              <a:t>it is likely that advances in computer hardware and software will drive the development of ever smarter Robot Scientists. </a:t>
            </a:r>
            <a:endParaRPr lang="en-GB" dirty="0" smtClean="0"/>
          </a:p>
          <a:p>
            <a:pPr>
              <a:spcBef>
                <a:spcPts val="2376"/>
              </a:spcBef>
            </a:pPr>
            <a:r>
              <a:rPr lang="en-GB" dirty="0"/>
              <a:t>In favour of this argument </a:t>
            </a:r>
            <a:r>
              <a:rPr lang="en-GB" dirty="0" smtClean="0"/>
              <a:t>are the </a:t>
            </a:r>
            <a:r>
              <a:rPr lang="en-GB" dirty="0" err="1" smtClean="0"/>
              <a:t>ongoing</a:t>
            </a:r>
            <a:r>
              <a:rPr lang="en-GB" dirty="0" smtClean="0"/>
              <a:t> </a:t>
            </a:r>
            <a:r>
              <a:rPr lang="en-GB" dirty="0"/>
              <a:t>development of AI and </a:t>
            </a:r>
            <a:r>
              <a:rPr lang="en-GB" dirty="0" smtClean="0"/>
              <a:t>laboratory robotics.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6981909"/>
      </p:ext>
    </p:extLst>
  </p:cSld>
  <p:clrMapOvr>
    <a:masterClrMapping/>
  </p:clrMapOvr>
  <p:transition xmlns:p14="http://schemas.microsoft.com/office/powerpoint/2010/main">
    <p:dissolv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576" y="188640"/>
            <a:ext cx="7772400" cy="1143000"/>
          </a:xfrm>
        </p:spPr>
        <p:txBody>
          <a:bodyPr/>
          <a:lstStyle/>
          <a:p>
            <a:r>
              <a:rPr lang="en-US" dirty="0" smtClean="0"/>
              <a:t>Vision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6986" y="1371600"/>
            <a:ext cx="8550027" cy="4114800"/>
          </a:xfrm>
        </p:spPr>
        <p:txBody>
          <a:bodyPr/>
          <a:lstStyle/>
          <a:p>
            <a:r>
              <a:rPr lang="en-US" dirty="0" smtClean="0"/>
              <a:t>The collaboration between Human and Robot Scientists will produce better science than either can alone – human/computer teams still play better chess that either alone.</a:t>
            </a:r>
          </a:p>
          <a:p>
            <a:endParaRPr lang="en-US" dirty="0"/>
          </a:p>
          <a:p>
            <a:r>
              <a:rPr lang="en-US" dirty="0" smtClean="0"/>
              <a:t>Scientific knowledge will be primarily expressed in logic with associated probabilities and published using the Semantic Web.</a:t>
            </a:r>
          </a:p>
          <a:p>
            <a:endParaRPr lang="en-US" dirty="0"/>
          </a:p>
          <a:p>
            <a:r>
              <a:rPr lang="en-US" dirty="0" smtClean="0"/>
              <a:t>The improved productivity of science leads to societal benefits: better food security, better medicines, etc.</a:t>
            </a:r>
          </a:p>
          <a:p>
            <a:endParaRPr lang="en-US" dirty="0"/>
          </a:p>
          <a:p>
            <a:r>
              <a:rPr lang="en-GB" dirty="0"/>
              <a:t>The Physics Nobel Frank </a:t>
            </a:r>
            <a:r>
              <a:rPr lang="en-GB" dirty="0" err="1"/>
              <a:t>Wilczek</a:t>
            </a:r>
            <a:r>
              <a:rPr lang="en-GB" dirty="0"/>
              <a:t> is on record as saying that in 100 years’ time the best physicist will be a machine.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391025"/>
      </p:ext>
    </p:extLst>
  </p:cSld>
  <p:clrMapOvr>
    <a:masterClrMapping/>
  </p:clrMapOvr>
  <p:transition xmlns:p14="http://schemas.microsoft.com/office/powerpoint/2010/main">
    <p:dissolv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1" name="Rectangle 2"/>
          <p:cNvSpPr>
            <a:spLocks noGrp="1" noChangeArrowheads="1"/>
          </p:cNvSpPr>
          <p:nvPr>
            <p:ph type="title"/>
          </p:nvPr>
        </p:nvSpPr>
        <p:spPr>
          <a:xfrm>
            <a:off x="611560" y="0"/>
            <a:ext cx="7772400" cy="1143000"/>
          </a:xfrm>
        </p:spPr>
        <p:txBody>
          <a:bodyPr/>
          <a:lstStyle/>
          <a:p>
            <a:r>
              <a:rPr lang="en-US" dirty="0">
                <a:latin typeface="Times New Roman" charset="0"/>
                <a:ea typeface="ＭＳ Ｐゴシック" charset="0"/>
              </a:rPr>
              <a:t>Conclusions</a:t>
            </a:r>
          </a:p>
        </p:txBody>
      </p:sp>
      <p:sp>
        <p:nvSpPr>
          <p:cNvPr id="14336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052736"/>
            <a:ext cx="8915400" cy="5562600"/>
          </a:xfrm>
        </p:spPr>
        <p:txBody>
          <a:bodyPr/>
          <a:lstStyle/>
          <a:p>
            <a:pPr>
              <a:spcBef>
                <a:spcPct val="80000"/>
              </a:spcBef>
            </a:pPr>
            <a:r>
              <a:rPr lang="en-US" dirty="0" smtClean="0">
                <a:latin typeface="Arial" charset="0"/>
                <a:ea typeface="ＭＳ Ｐゴシック" charset="0"/>
              </a:rPr>
              <a:t>Science is a wonderful application area for AI.</a:t>
            </a:r>
          </a:p>
          <a:p>
            <a:pPr>
              <a:spcBef>
                <a:spcPct val="80000"/>
              </a:spcBef>
            </a:pPr>
            <a:r>
              <a:rPr lang="en-US" dirty="0" smtClean="0">
                <a:latin typeface="Arial" charset="0"/>
                <a:ea typeface="ＭＳ Ｐゴシック" charset="0"/>
              </a:rPr>
              <a:t>Automation </a:t>
            </a:r>
            <a:r>
              <a:rPr lang="en-US" dirty="0">
                <a:latin typeface="Arial" charset="0"/>
                <a:ea typeface="ＭＳ Ｐゴシック" charset="0"/>
              </a:rPr>
              <a:t>is becoming increasingly </a:t>
            </a:r>
            <a:r>
              <a:rPr lang="en-US" dirty="0" smtClean="0">
                <a:latin typeface="Arial" charset="0"/>
                <a:ea typeface="ＭＳ Ｐゴシック" charset="0"/>
              </a:rPr>
              <a:t>important in </a:t>
            </a:r>
            <a:r>
              <a:rPr lang="en-US" dirty="0">
                <a:latin typeface="Arial" charset="0"/>
                <a:ea typeface="ＭＳ Ｐゴシック" charset="0"/>
              </a:rPr>
              <a:t>scientific research e.g. DNA sequencing, drug </a:t>
            </a:r>
            <a:r>
              <a:rPr lang="en-US" dirty="0" smtClean="0">
                <a:latin typeface="Arial" charset="0"/>
                <a:ea typeface="ＭＳ Ｐゴシック" charset="0"/>
              </a:rPr>
              <a:t>design.</a:t>
            </a:r>
            <a:endParaRPr lang="en-US" dirty="0">
              <a:latin typeface="Arial" charset="0"/>
              <a:ea typeface="ＭＳ Ｐゴシック" charset="0"/>
            </a:endParaRPr>
          </a:p>
          <a:p>
            <a:pPr>
              <a:spcBef>
                <a:spcPct val="80000"/>
              </a:spcBef>
            </a:pPr>
            <a:r>
              <a:rPr lang="en-US" dirty="0">
                <a:latin typeface="Arial" charset="0"/>
                <a:ea typeface="ＭＳ Ｐゴシック" charset="0"/>
              </a:rPr>
              <a:t>The Robot Scientist concept </a:t>
            </a:r>
            <a:r>
              <a:rPr lang="en-US" dirty="0" smtClean="0">
                <a:latin typeface="Arial" charset="0"/>
                <a:ea typeface="ＭＳ Ｐゴシック" charset="0"/>
              </a:rPr>
              <a:t>is the </a:t>
            </a:r>
            <a:r>
              <a:rPr lang="en-US" dirty="0">
                <a:latin typeface="Arial" charset="0"/>
                <a:ea typeface="ＭＳ Ｐゴシック" charset="0"/>
              </a:rPr>
              <a:t>logical next step in scientific </a:t>
            </a:r>
            <a:r>
              <a:rPr lang="en-US" dirty="0" smtClean="0">
                <a:latin typeface="Arial" charset="0"/>
                <a:ea typeface="ＭＳ Ｐゴシック" charset="0"/>
              </a:rPr>
              <a:t>automation.</a:t>
            </a:r>
            <a:endParaRPr lang="en-US" u="sng" dirty="0" smtClean="0">
              <a:latin typeface="Arial" charset="0"/>
              <a:ea typeface="ＭＳ Ｐゴシック" charset="0"/>
            </a:endParaRPr>
          </a:p>
          <a:p>
            <a:pPr>
              <a:spcBef>
                <a:spcPct val="80000"/>
              </a:spcBef>
            </a:pPr>
            <a:r>
              <a:rPr lang="en-US" dirty="0" smtClean="0">
                <a:latin typeface="Arial" charset="0"/>
                <a:ea typeface="ＭＳ Ｐゴシック" charset="0"/>
              </a:rPr>
              <a:t>The </a:t>
            </a:r>
            <a:r>
              <a:rPr lang="en-US" dirty="0">
                <a:latin typeface="Arial" charset="0"/>
                <a:ea typeface="ＭＳ Ｐゴシック" charset="0"/>
              </a:rPr>
              <a:t>Robot Scientist Adam </a:t>
            </a:r>
            <a:r>
              <a:rPr lang="en-US" dirty="0" smtClean="0">
                <a:latin typeface="Arial" charset="0"/>
                <a:ea typeface="ＭＳ Ｐゴシック" charset="0"/>
              </a:rPr>
              <a:t>was </a:t>
            </a:r>
            <a:r>
              <a:rPr lang="en-US" dirty="0">
                <a:latin typeface="Arial" charset="0"/>
                <a:ea typeface="ＭＳ Ｐゴシック" charset="0"/>
              </a:rPr>
              <a:t>the first machine to have discovered novel scientific knowledge</a:t>
            </a:r>
            <a:r>
              <a:rPr lang="en-US" dirty="0" smtClean="0">
                <a:latin typeface="Arial" charset="0"/>
                <a:ea typeface="ＭＳ Ｐゴシック" charset="0"/>
              </a:rPr>
              <a:t>.</a:t>
            </a:r>
          </a:p>
          <a:p>
            <a:pPr>
              <a:spcBef>
                <a:spcPct val="80000"/>
              </a:spcBef>
            </a:pPr>
            <a:r>
              <a:rPr lang="en-US" dirty="0" smtClean="0">
                <a:latin typeface="Arial" charset="0"/>
                <a:ea typeface="ＭＳ Ｐゴシック" charset="0"/>
              </a:rPr>
              <a:t>The Robot </a:t>
            </a:r>
            <a:r>
              <a:rPr lang="en-US" dirty="0">
                <a:latin typeface="Arial" charset="0"/>
                <a:ea typeface="ＭＳ Ｐゴシック" charset="0"/>
              </a:rPr>
              <a:t>Scientist </a:t>
            </a:r>
            <a:r>
              <a:rPr lang="en-US" dirty="0" smtClean="0">
                <a:latin typeface="Arial" charset="0"/>
                <a:ea typeface="ＭＳ Ｐゴシック" charset="0"/>
              </a:rPr>
              <a:t>Eve has found new lead compounds for neglected tropical diseases.</a:t>
            </a:r>
          </a:p>
          <a:p>
            <a:pPr>
              <a:spcBef>
                <a:spcPct val="80000"/>
              </a:spcBef>
            </a:pPr>
            <a:r>
              <a:rPr lang="en-US" dirty="0" smtClean="0">
                <a:latin typeface="Arial" charset="0"/>
                <a:ea typeface="ＭＳ Ｐゴシック" charset="0"/>
              </a:rPr>
              <a:t>The </a:t>
            </a:r>
            <a:r>
              <a:rPr lang="en-US" dirty="0">
                <a:latin typeface="Arial" charset="0"/>
                <a:ea typeface="ＭＳ Ｐゴシック" charset="0"/>
              </a:rPr>
              <a:t>Robot Scientist Eve </a:t>
            </a:r>
            <a:r>
              <a:rPr lang="en-US" dirty="0" smtClean="0">
                <a:latin typeface="Arial" charset="0"/>
                <a:ea typeface="ＭＳ Ｐゴシック" charset="0"/>
              </a:rPr>
              <a:t>can accelerate systems biology modelling.</a:t>
            </a:r>
          </a:p>
        </p:txBody>
      </p:sp>
    </p:spTree>
    <p:extLst>
      <p:ext uri="{BB962C8B-B14F-4D97-AF65-F5344CB8AC3E}">
        <p14:creationId xmlns:p14="http://schemas.microsoft.com/office/powerpoint/2010/main" val="3702893384"/>
      </p:ext>
    </p:extLst>
  </p:cSld>
  <p:clrMapOvr>
    <a:masterClrMapping/>
  </p:clrMapOvr>
  <p:transition xmlns:p14="http://schemas.microsoft.com/office/powerpoint/2010/main">
    <p:dissolv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1" name="Rectangle 2"/>
          <p:cNvSpPr>
            <a:spLocks noGrp="1" noChangeArrowheads="1"/>
          </p:cNvSpPr>
          <p:nvPr>
            <p:ph type="title"/>
          </p:nvPr>
        </p:nvSpPr>
        <p:spPr>
          <a:xfrm>
            <a:off x="611560" y="404664"/>
            <a:ext cx="7772400" cy="1143000"/>
          </a:xfrm>
        </p:spPr>
        <p:txBody>
          <a:bodyPr/>
          <a:lstStyle/>
          <a:p>
            <a:r>
              <a:rPr lang="en-GB" dirty="0">
                <a:latin typeface="Times New Roman" charset="0"/>
                <a:ea typeface="ＭＳ Ｐゴシック" charset="0"/>
              </a:rPr>
              <a:t>Acknowledgments</a:t>
            </a:r>
            <a:endParaRPr lang="en-US" dirty="0">
              <a:latin typeface="Times New Roman" charset="0"/>
              <a:ea typeface="ＭＳ Ｐゴシック" charset="0"/>
            </a:endParaRPr>
          </a:p>
        </p:txBody>
      </p:sp>
      <p:sp>
        <p:nvSpPr>
          <p:cNvPr id="14336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2492896"/>
            <a:ext cx="8915400" cy="2808312"/>
          </a:xfrm>
        </p:spPr>
        <p:txBody>
          <a:bodyPr/>
          <a:lstStyle/>
          <a:p>
            <a:pPr>
              <a:spcBef>
                <a:spcPct val="80000"/>
              </a:spcBef>
            </a:pPr>
            <a:r>
              <a:rPr lang="en-US" dirty="0" smtClean="0">
                <a:latin typeface="Arial" charset="0"/>
                <a:ea typeface="ＭＳ Ｐゴシック" charset="0"/>
              </a:rPr>
              <a:t>The Robot Scientist team: Manchester, Aberystwyth, Cambridge, Brunel, Leuven, Thailand. (BBSRC)</a:t>
            </a:r>
            <a:endParaRPr lang="en-US" dirty="0">
              <a:latin typeface="Arial" charset="0"/>
              <a:ea typeface="ＭＳ Ｐゴシック" charset="0"/>
            </a:endParaRPr>
          </a:p>
          <a:p>
            <a:pPr>
              <a:spcBef>
                <a:spcPct val="80000"/>
              </a:spcBef>
            </a:pPr>
            <a:r>
              <a:rPr lang="en-US" dirty="0" smtClean="0">
                <a:latin typeface="Arial" charset="0"/>
                <a:ea typeface="ＭＳ Ｐゴシック" charset="0"/>
              </a:rPr>
              <a:t>Chicago Big Mechanism consortium. (DARPA)</a:t>
            </a:r>
          </a:p>
          <a:p>
            <a:pPr>
              <a:spcBef>
                <a:spcPct val="80000"/>
              </a:spcBef>
            </a:pPr>
            <a:r>
              <a:rPr lang="en-US" dirty="0" err="1" smtClean="0">
                <a:latin typeface="Arial" charset="0"/>
                <a:ea typeface="ＭＳ Ｐゴシック" charset="0"/>
              </a:rPr>
              <a:t>AdaLab</a:t>
            </a:r>
            <a:r>
              <a:rPr lang="en-US" dirty="0" smtClean="0">
                <a:latin typeface="Arial" charset="0"/>
                <a:ea typeface="ＭＳ Ｐゴシック" charset="0"/>
              </a:rPr>
              <a:t> consortium. (CHIST-ERA)</a:t>
            </a:r>
          </a:p>
          <a:p>
            <a:pPr>
              <a:spcBef>
                <a:spcPct val="80000"/>
              </a:spcBef>
            </a:pPr>
            <a:r>
              <a:rPr lang="en-US" dirty="0" smtClean="0">
                <a:latin typeface="Arial" charset="0"/>
                <a:ea typeface="ＭＳ Ｐゴシック" charset="0"/>
              </a:rPr>
              <a:t>AIST (Tokyo)</a:t>
            </a:r>
          </a:p>
        </p:txBody>
      </p:sp>
    </p:spTree>
    <p:extLst>
      <p:ext uri="{BB962C8B-B14F-4D97-AF65-F5344CB8AC3E}">
        <p14:creationId xmlns:p14="http://schemas.microsoft.com/office/powerpoint/2010/main" val="4833791"/>
      </p:ext>
    </p:extLst>
  </p:cSld>
  <p:clrMapOvr>
    <a:masterClrMapping/>
  </p:clrMapOvr>
  <p:transition xmlns:p14="http://schemas.microsoft.com/office/powerpoint/2010/main">
    <p:dissolv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620688"/>
            <a:ext cx="7772400" cy="1143000"/>
          </a:xfrm>
        </p:spPr>
        <p:txBody>
          <a:bodyPr/>
          <a:lstStyle/>
          <a:p>
            <a:r>
              <a:rPr lang="en-US" dirty="0" smtClean="0">
                <a:latin typeface="Times New Roman" charset="0"/>
                <a:ea typeface="ＭＳ Ｐゴシック" charset="0"/>
              </a:rPr>
              <a:t>AI Systems have Superhuman Scientific Reasoning Powers</a:t>
            </a:r>
            <a:br>
              <a:rPr lang="en-US" dirty="0" smtClean="0">
                <a:latin typeface="Times New Roman" charset="0"/>
                <a:ea typeface="ＭＳ Ｐゴシック" charset="0"/>
              </a:rPr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5576" y="1844824"/>
            <a:ext cx="9135554" cy="41148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 smtClean="0"/>
              <a:t>Flawlessly </a:t>
            </a:r>
            <a:r>
              <a:rPr lang="en-US" dirty="0"/>
              <a:t>remember vast numbers of </a:t>
            </a:r>
            <a:r>
              <a:rPr lang="en-US" dirty="0" smtClean="0"/>
              <a:t>facts</a:t>
            </a:r>
            <a:endParaRPr lang="en-GB" dirty="0"/>
          </a:p>
          <a:p>
            <a:pPr lvl="0">
              <a:lnSpc>
                <a:spcPct val="150000"/>
              </a:lnSpc>
            </a:pPr>
            <a:r>
              <a:rPr lang="en-US" dirty="0"/>
              <a:t>Execute flawless logical </a:t>
            </a:r>
            <a:r>
              <a:rPr lang="en-US" dirty="0" smtClean="0"/>
              <a:t>reasoning</a:t>
            </a:r>
            <a:endParaRPr lang="en-GB" dirty="0"/>
          </a:p>
          <a:p>
            <a:pPr lvl="0">
              <a:lnSpc>
                <a:spcPct val="150000"/>
              </a:lnSpc>
            </a:pPr>
            <a:r>
              <a:rPr lang="en-US" dirty="0"/>
              <a:t>Execute optimal probabilistic reasoning,  </a:t>
            </a:r>
            <a:endParaRPr lang="en-GB" dirty="0"/>
          </a:p>
          <a:p>
            <a:pPr lvl="0">
              <a:lnSpc>
                <a:spcPct val="150000"/>
              </a:lnSpc>
            </a:pPr>
            <a:r>
              <a:rPr lang="en-US" dirty="0"/>
              <a:t>Learn more rationally than </a:t>
            </a:r>
            <a:r>
              <a:rPr lang="en-US" dirty="0" smtClean="0"/>
              <a:t>humans</a:t>
            </a:r>
            <a:endParaRPr lang="en-GB" dirty="0"/>
          </a:p>
          <a:p>
            <a:pPr lvl="0">
              <a:lnSpc>
                <a:spcPct val="150000"/>
              </a:lnSpc>
            </a:pPr>
            <a:r>
              <a:rPr lang="en-US" dirty="0"/>
              <a:t>Learn from </a:t>
            </a:r>
            <a:r>
              <a:rPr lang="en-US" dirty="0" smtClean="0"/>
              <a:t>vast amounts </a:t>
            </a:r>
            <a:r>
              <a:rPr lang="en-US" dirty="0"/>
              <a:t>of </a:t>
            </a:r>
            <a:r>
              <a:rPr lang="en-US" dirty="0" smtClean="0"/>
              <a:t>data</a:t>
            </a:r>
            <a:endParaRPr lang="en-GB" dirty="0"/>
          </a:p>
          <a:p>
            <a:pPr lvl="0">
              <a:lnSpc>
                <a:spcPct val="150000"/>
              </a:lnSpc>
            </a:pPr>
            <a:r>
              <a:rPr lang="en-US" dirty="0"/>
              <a:t>Extract information from millions of scientific papers.</a:t>
            </a:r>
            <a:endParaRPr lang="en-GB" dirty="0"/>
          </a:p>
          <a:p>
            <a:pPr>
              <a:lnSpc>
                <a:spcPct val="150000"/>
              </a:lnSpc>
            </a:pPr>
            <a:r>
              <a:rPr lang="en-GB" dirty="0" smtClean="0">
                <a:latin typeface="Arial" charset="0"/>
                <a:ea typeface="ＭＳ Ｐゴシック" charset="0"/>
              </a:rPr>
              <a:t>Etc.</a:t>
            </a:r>
            <a:endParaRPr lang="en-GB" dirty="0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6027586"/>
      </p:ext>
    </p:extLst>
  </p:cSld>
  <p:clrMapOvr>
    <a:masterClrMapping/>
  </p:clrMapOvr>
  <p:transition xmlns:p14="http://schemas.microsoft.com/office/powerpoint/2010/main">
    <p:dissolv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548680"/>
            <a:ext cx="7772400" cy="1143000"/>
          </a:xfrm>
        </p:spPr>
        <p:txBody>
          <a:bodyPr/>
          <a:lstStyle/>
          <a:p>
            <a:r>
              <a:rPr lang="en-US" dirty="0">
                <a:latin typeface="Times New Roman" charset="0"/>
                <a:ea typeface="ＭＳ Ｐゴシック" charset="0"/>
              </a:rPr>
              <a:t>Scientific Discovery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528" y="1484784"/>
            <a:ext cx="8478019" cy="4114800"/>
          </a:xfrm>
        </p:spPr>
        <p:txBody>
          <a:bodyPr/>
          <a:lstStyle/>
          <a:p>
            <a:pPr marL="0" indent="0">
              <a:buNone/>
            </a:pPr>
            <a:endParaRPr lang="en-GB" dirty="0" smtClean="0">
              <a:latin typeface="Arial" charset="0"/>
              <a:ea typeface="ＭＳ Ｐゴシック" charset="0"/>
            </a:endParaRPr>
          </a:p>
          <a:p>
            <a:pPr>
              <a:lnSpc>
                <a:spcPct val="150000"/>
              </a:lnSpc>
            </a:pPr>
            <a:r>
              <a:rPr lang="en-GB" dirty="0" smtClean="0">
                <a:latin typeface="Arial" charset="0"/>
                <a:ea typeface="ＭＳ Ｐゴシック" charset="0"/>
              </a:rPr>
              <a:t>Scientific problems are abstract, but involve the real-world.</a:t>
            </a:r>
            <a:endParaRPr lang="en-GB" dirty="0">
              <a:latin typeface="Arial" charset="0"/>
              <a:ea typeface="ＭＳ Ｐゴシック" charset="0"/>
            </a:endParaRPr>
          </a:p>
          <a:p>
            <a:pPr>
              <a:lnSpc>
                <a:spcPct val="150000"/>
              </a:lnSpc>
            </a:pPr>
            <a:r>
              <a:rPr lang="en-GB" dirty="0" smtClean="0">
                <a:latin typeface="Arial" charset="0"/>
                <a:ea typeface="ＭＳ Ｐゴシック" charset="0"/>
              </a:rPr>
              <a:t>Scientific problems are restricted in scope – no need to know about “Cabbages and Kings”.</a:t>
            </a:r>
          </a:p>
          <a:p>
            <a:pPr>
              <a:lnSpc>
                <a:spcPct val="150000"/>
              </a:lnSpc>
            </a:pPr>
            <a:r>
              <a:rPr lang="en-GB" dirty="0" smtClean="0">
                <a:latin typeface="Arial" charset="0"/>
                <a:ea typeface="ＭＳ Ｐゴシック" charset="0"/>
              </a:rPr>
              <a:t>Nature is honest – no malicious agents.</a:t>
            </a:r>
            <a:endParaRPr lang="en-GB" sz="800" dirty="0" smtClean="0">
              <a:latin typeface="Arial" charset="0"/>
              <a:ea typeface="ＭＳ Ｐゴシック" charset="0"/>
            </a:endParaRPr>
          </a:p>
          <a:p>
            <a:pPr>
              <a:lnSpc>
                <a:spcPct val="150000"/>
              </a:lnSpc>
            </a:pPr>
            <a:r>
              <a:rPr lang="en-GB" dirty="0" smtClean="0">
                <a:latin typeface="Arial" charset="0"/>
                <a:ea typeface="ＭＳ Ｐゴシック" charset="0"/>
              </a:rPr>
              <a:t>Nature is a worthy object of our study.</a:t>
            </a:r>
          </a:p>
          <a:p>
            <a:pPr>
              <a:lnSpc>
                <a:spcPct val="150000"/>
              </a:lnSpc>
            </a:pPr>
            <a:r>
              <a:rPr lang="en-GB" dirty="0" smtClean="0">
                <a:latin typeface="Arial" charset="0"/>
                <a:ea typeface="ＭＳ Ｐゴシック" charset="0"/>
              </a:rPr>
              <a:t>The generation of scientific knowledge is a public good.</a:t>
            </a:r>
          </a:p>
          <a:p>
            <a:endParaRPr lang="en-GB" dirty="0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5646651"/>
      </p:ext>
    </p:extLst>
  </p:cSld>
  <p:clrMapOvr>
    <a:masterClrMapping/>
  </p:clrMapOvr>
  <p:transition xmlns:p14="http://schemas.microsoft.com/office/powerpoint/2010/main">
    <p:dissolv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Meta-</a:t>
            </a:r>
            <a:r>
              <a:rPr lang="en-US" dirty="0" err="1" smtClean="0"/>
              <a:t>Dendral</a:t>
            </a:r>
            <a:endParaRPr lang="en-US" dirty="0"/>
          </a:p>
        </p:txBody>
      </p:sp>
      <p:pic>
        <p:nvPicPr>
          <p:cNvPr id="4" name="Picture 3" descr="dendral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700808"/>
            <a:ext cx="3901329" cy="237626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95536" y="4941168"/>
            <a:ext cx="7992888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003399"/>
                </a:solidFill>
                <a:latin typeface="Arial" charset="0"/>
              </a:rPr>
              <a:t>Analysis </a:t>
            </a:r>
            <a:r>
              <a:rPr lang="en-US" dirty="0">
                <a:solidFill>
                  <a:srgbClr val="003399"/>
                </a:solidFill>
                <a:latin typeface="Arial" charset="0"/>
              </a:rPr>
              <a:t>of mass-spectrometry data.  </a:t>
            </a:r>
            <a:endParaRPr lang="en-US" dirty="0" smtClean="0">
              <a:solidFill>
                <a:srgbClr val="003399"/>
              </a:solidFill>
              <a:latin typeface="Arial" charset="0"/>
            </a:endParaRPr>
          </a:p>
          <a:p>
            <a:r>
              <a:rPr lang="en-US" dirty="0">
                <a:solidFill>
                  <a:srgbClr val="003399"/>
                </a:solidFill>
                <a:latin typeface="Arial" charset="0"/>
              </a:rPr>
              <a:t>Joshua </a:t>
            </a:r>
            <a:r>
              <a:rPr lang="en-US" dirty="0" err="1">
                <a:solidFill>
                  <a:srgbClr val="003399"/>
                </a:solidFill>
                <a:latin typeface="Arial" charset="0"/>
              </a:rPr>
              <a:t>Lederburg</a:t>
            </a:r>
            <a:r>
              <a:rPr lang="en-US" dirty="0">
                <a:solidFill>
                  <a:srgbClr val="003399"/>
                </a:solidFill>
                <a:latin typeface="Arial" charset="0"/>
              </a:rPr>
              <a:t>, Ed</a:t>
            </a:r>
            <a:r>
              <a:rPr lang="en-US" dirty="0" smtClean="0">
                <a:solidFill>
                  <a:srgbClr val="003399"/>
                </a:solidFill>
                <a:latin typeface="Arial" charset="0"/>
              </a:rPr>
              <a:t>. </a:t>
            </a:r>
            <a:r>
              <a:rPr lang="en-US" dirty="0" err="1" smtClean="0">
                <a:solidFill>
                  <a:srgbClr val="003399"/>
                </a:solidFill>
                <a:latin typeface="Arial" charset="0"/>
              </a:rPr>
              <a:t>Feigenbaum</a:t>
            </a:r>
            <a:r>
              <a:rPr lang="en-US" dirty="0">
                <a:solidFill>
                  <a:srgbClr val="003399"/>
                </a:solidFill>
                <a:latin typeface="Arial" charset="0"/>
              </a:rPr>
              <a:t>, Bruce </a:t>
            </a:r>
            <a:r>
              <a:rPr lang="en-US" dirty="0" smtClean="0">
                <a:solidFill>
                  <a:srgbClr val="003399"/>
                </a:solidFill>
                <a:latin typeface="Arial" charset="0"/>
              </a:rPr>
              <a:t>Buchanan, Karl </a:t>
            </a:r>
            <a:r>
              <a:rPr lang="en-US" dirty="0" err="1" smtClean="0">
                <a:solidFill>
                  <a:srgbClr val="003399"/>
                </a:solidFill>
                <a:latin typeface="Arial" charset="0"/>
              </a:rPr>
              <a:t>Djerassi</a:t>
            </a:r>
            <a:r>
              <a:rPr lang="en-US" dirty="0">
                <a:solidFill>
                  <a:srgbClr val="003399"/>
                </a:solidFill>
                <a:latin typeface="Arial" charset="0"/>
              </a:rPr>
              <a:t>, </a:t>
            </a:r>
            <a:r>
              <a:rPr lang="en-US" i="1" dirty="0" smtClean="0">
                <a:solidFill>
                  <a:srgbClr val="003399"/>
                </a:solidFill>
                <a:latin typeface="Arial" charset="0"/>
              </a:rPr>
              <a:t>et al</a:t>
            </a:r>
            <a:r>
              <a:rPr lang="en-US" dirty="0" smtClean="0">
                <a:solidFill>
                  <a:srgbClr val="003399"/>
                </a:solidFill>
                <a:latin typeface="Arial" charset="0"/>
              </a:rPr>
              <a:t>. 1960-70s.</a:t>
            </a:r>
            <a:endParaRPr lang="en-US" dirty="0">
              <a:solidFill>
                <a:srgbClr val="003399"/>
              </a:solidFill>
              <a:latin typeface="Arial" charset="0"/>
            </a:endParaRPr>
          </a:p>
        </p:txBody>
      </p:sp>
      <p:pic>
        <p:nvPicPr>
          <p:cNvPr id="6" name="Picture 5" descr="vikingr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992" y="1772816"/>
            <a:ext cx="4017268" cy="3170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361296"/>
      </p:ext>
    </p:extLst>
  </p:cSld>
  <p:clrMapOvr>
    <a:masterClrMapping/>
  </p:clrMapOvr>
  <p:transition xmlns:p14="http://schemas.microsoft.com/office/powerpoint/2010/main">
    <p:dissolv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560" y="-29253"/>
            <a:ext cx="7772400" cy="1143000"/>
          </a:xfrm>
        </p:spPr>
        <p:txBody>
          <a:bodyPr/>
          <a:lstStyle/>
          <a:p>
            <a:r>
              <a:rPr lang="en-US" dirty="0" smtClean="0"/>
              <a:t>Bacon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9024" y="5633864"/>
            <a:ext cx="8784976" cy="1224136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Arial" charset="0"/>
                <a:ea typeface="ＭＳ Ｐゴシック" charset="0"/>
              </a:rPr>
              <a:t>Rediscovering physics and </a:t>
            </a:r>
            <a:r>
              <a:rPr lang="en-US" dirty="0" smtClean="0">
                <a:latin typeface="Arial" charset="0"/>
                <a:ea typeface="ＭＳ Ｐゴシック" charset="0"/>
              </a:rPr>
              <a:t>chemistry:  </a:t>
            </a:r>
            <a:r>
              <a:rPr lang="en-US" dirty="0">
                <a:latin typeface="Arial" charset="0"/>
                <a:ea typeface="ＭＳ Ｐゴシック" charset="0"/>
              </a:rPr>
              <a:t>Langley, Bradshaw, Simon (1979).</a:t>
            </a:r>
          </a:p>
          <a:p>
            <a:endParaRPr lang="en-US" dirty="0"/>
          </a:p>
        </p:txBody>
      </p:sp>
      <p:pic>
        <p:nvPicPr>
          <p:cNvPr id="4" name="Picture 3" descr="KeplerJohanne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340768"/>
            <a:ext cx="5328775" cy="2569964"/>
          </a:xfrm>
          <a:prstGeom prst="rect">
            <a:avLst/>
          </a:prstGeom>
        </p:spPr>
      </p:pic>
      <p:pic>
        <p:nvPicPr>
          <p:cNvPr id="5" name="Picture 4" descr="fig_11B_K_laws_ver_03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7904" y="2996952"/>
            <a:ext cx="5175690" cy="2736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86136"/>
      </p:ext>
    </p:extLst>
  </p:cSld>
  <p:clrMapOvr>
    <a:masterClrMapping/>
  </p:clrMapOvr>
  <p:transition xmlns:p14="http://schemas.microsoft.com/office/powerpoint/2010/main">
    <p:dissolv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362200"/>
            <a:ext cx="7772400" cy="1143000"/>
          </a:xfrm>
        </p:spPr>
        <p:txBody>
          <a:bodyPr/>
          <a:lstStyle/>
          <a:p>
            <a:r>
              <a:rPr lang="en-US" dirty="0" smtClean="0">
                <a:latin typeface="Times New Roman" charset="0"/>
                <a:ea typeface="ＭＳ Ｐゴシック" charset="0"/>
              </a:rPr>
              <a:t>Robot Scientists</a:t>
            </a:r>
            <a:endParaRPr lang="en-US" dirty="0">
              <a:latin typeface="Times New Roman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4081677"/>
      </p:ext>
    </p:extLst>
  </p:cSld>
  <p:clrMapOvr>
    <a:masterClrMapping/>
  </p:clrMapOvr>
  <p:transition xmlns:p14="http://schemas.microsoft.com/office/powerpoint/2010/main">
    <p:dissolv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Dads Tie">
  <a:themeElements>
    <a:clrScheme name="Dads Tie 2">
      <a:dk1>
        <a:srgbClr val="000000"/>
      </a:dk1>
      <a:lt1>
        <a:srgbClr val="FFFFFF"/>
      </a:lt1>
      <a:dk2>
        <a:srgbClr val="003366"/>
      </a:dk2>
      <a:lt2>
        <a:srgbClr val="5490A8"/>
      </a:lt2>
      <a:accent1>
        <a:srgbClr val="0099CC"/>
      </a:accent1>
      <a:accent2>
        <a:srgbClr val="3366CC"/>
      </a:accent2>
      <a:accent3>
        <a:srgbClr val="FFFFFF"/>
      </a:accent3>
      <a:accent4>
        <a:srgbClr val="000000"/>
      </a:accent4>
      <a:accent5>
        <a:srgbClr val="AACAE2"/>
      </a:accent5>
      <a:accent6>
        <a:srgbClr val="2D5CB9"/>
      </a:accent6>
      <a:hlink>
        <a:srgbClr val="99CCFF"/>
      </a:hlink>
      <a:folHlink>
        <a:srgbClr val="E1E1B7"/>
      </a:folHlink>
    </a:clrScheme>
    <a:fontScheme name="Dads Tie">
      <a:majorFont>
        <a:latin typeface="Times New Roman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38100" cap="flat" cmpd="sng" algn="ctr">
          <a:solidFill>
            <a:schemeClr val="tx1"/>
          </a:solidFill>
          <a:prstDash val="solid"/>
          <a:round/>
          <a:headEnd type="none" w="med" len="med"/>
          <a:tailEnd type="arrow" w="med" len="med"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blurRad="63500"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Times New Roman" charset="0"/>
            <a:ea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38100" cap="flat" cmpd="sng" algn="ctr">
          <a:solidFill>
            <a:schemeClr val="tx1"/>
          </a:solidFill>
          <a:prstDash val="solid"/>
          <a:round/>
          <a:headEnd type="none" w="med" len="med"/>
          <a:tailEnd type="arrow" w="med" len="med"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blurRad="63500"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Times New Roman" charset="0"/>
            <a:ea typeface="ＭＳ Ｐゴシック" charset="0"/>
          </a:defRPr>
        </a:defPPr>
      </a:lstStyle>
    </a:lnDef>
  </a:objectDefaults>
  <a:extraClrSchemeLst>
    <a:extraClrScheme>
      <a:clrScheme name="Dads Tie 1">
        <a:dk1>
          <a:srgbClr val="5490A8"/>
        </a:dk1>
        <a:lt1>
          <a:srgbClr val="DDDDDD"/>
        </a:lt1>
        <a:dk2>
          <a:srgbClr val="00172E"/>
        </a:dk2>
        <a:lt2>
          <a:srgbClr val="CCECFF"/>
        </a:lt2>
        <a:accent1>
          <a:srgbClr val="0099CC"/>
        </a:accent1>
        <a:accent2>
          <a:srgbClr val="3366CC"/>
        </a:accent2>
        <a:accent3>
          <a:srgbClr val="AAABAD"/>
        </a:accent3>
        <a:accent4>
          <a:srgbClr val="BDBDBD"/>
        </a:accent4>
        <a:accent5>
          <a:srgbClr val="AACAE2"/>
        </a:accent5>
        <a:accent6>
          <a:srgbClr val="2D5CB9"/>
        </a:accent6>
        <a:hlink>
          <a:srgbClr val="99CCFF"/>
        </a:hlink>
        <a:folHlink>
          <a:srgbClr val="E1E1B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ds Tie 2">
        <a:dk1>
          <a:srgbClr val="000000"/>
        </a:dk1>
        <a:lt1>
          <a:srgbClr val="FFFFFF"/>
        </a:lt1>
        <a:dk2>
          <a:srgbClr val="003366"/>
        </a:dk2>
        <a:lt2>
          <a:srgbClr val="5490A8"/>
        </a:lt2>
        <a:accent1>
          <a:srgbClr val="0099CC"/>
        </a:accent1>
        <a:accent2>
          <a:srgbClr val="3366CC"/>
        </a:accent2>
        <a:accent3>
          <a:srgbClr val="FFFFFF"/>
        </a:accent3>
        <a:accent4>
          <a:srgbClr val="000000"/>
        </a:accent4>
        <a:accent5>
          <a:srgbClr val="AACAE2"/>
        </a:accent5>
        <a:accent6>
          <a:srgbClr val="2D5CB9"/>
        </a:accent6>
        <a:hlink>
          <a:srgbClr val="99CCFF"/>
        </a:hlink>
        <a:folHlink>
          <a:srgbClr val="E1E1B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ds Tie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ds Tie 4">
        <a:dk1>
          <a:srgbClr val="000000"/>
        </a:dk1>
        <a:lt1>
          <a:srgbClr val="FFFFFF"/>
        </a:lt1>
        <a:dk2>
          <a:srgbClr val="666633"/>
        </a:dk2>
        <a:lt2>
          <a:srgbClr val="908A6C"/>
        </a:lt2>
        <a:accent1>
          <a:srgbClr val="808000"/>
        </a:accent1>
        <a:accent2>
          <a:srgbClr val="996633"/>
        </a:accent2>
        <a:accent3>
          <a:srgbClr val="FFFFFF"/>
        </a:accent3>
        <a:accent4>
          <a:srgbClr val="000000"/>
        </a:accent4>
        <a:accent5>
          <a:srgbClr val="C0C0AA"/>
        </a:accent5>
        <a:accent6>
          <a:srgbClr val="8A5C2D"/>
        </a:accent6>
        <a:hlink>
          <a:srgbClr val="CCCC00"/>
        </a:hlink>
        <a:folHlink>
          <a:srgbClr val="D6DE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ds Tie 5">
        <a:dk1>
          <a:srgbClr val="000000"/>
        </a:dk1>
        <a:lt1>
          <a:srgbClr val="FFFFFF"/>
        </a:lt1>
        <a:dk2>
          <a:srgbClr val="181848"/>
        </a:dk2>
        <a:lt2>
          <a:srgbClr val="656F97"/>
        </a:lt2>
        <a:accent1>
          <a:srgbClr val="6666FF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B8B8FF"/>
        </a:accent5>
        <a:accent6>
          <a:srgbClr val="2D2D8A"/>
        </a:accent6>
        <a:hlink>
          <a:srgbClr val="9A9ABC"/>
        </a:hlink>
        <a:folHlink>
          <a:srgbClr val="D2B6C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ds Tie 6">
        <a:dk1>
          <a:srgbClr val="CC0066"/>
        </a:dk1>
        <a:lt1>
          <a:srgbClr val="FFFFFF"/>
        </a:lt1>
        <a:dk2>
          <a:srgbClr val="000000"/>
        </a:dk2>
        <a:lt2>
          <a:srgbClr val="CC0099"/>
        </a:lt2>
        <a:accent1>
          <a:srgbClr val="FF9900"/>
        </a:accent1>
        <a:accent2>
          <a:srgbClr val="CC6600"/>
        </a:accent2>
        <a:accent3>
          <a:srgbClr val="AAAAAA"/>
        </a:accent3>
        <a:accent4>
          <a:srgbClr val="DADADA"/>
        </a:accent4>
        <a:accent5>
          <a:srgbClr val="FFCAAA"/>
        </a:accent5>
        <a:accent6>
          <a:srgbClr val="B95C00"/>
        </a:accent6>
        <a:hlink>
          <a:srgbClr val="009900"/>
        </a:hlink>
        <a:folHlink>
          <a:srgbClr val="A50021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C:\Program Files\Microsoft Office\Templates\Presentation Designs\Dads Tie.pot</Template>
  <TotalTime>39804</TotalTime>
  <Words>2416</Words>
  <Application>Microsoft Macintosh PowerPoint</Application>
  <PresentationFormat>On-screen Show (4:3)</PresentationFormat>
  <Paragraphs>445</Paragraphs>
  <Slides>48</Slides>
  <Notes>30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0" baseType="lpstr">
      <vt:lpstr>Dads Tie</vt:lpstr>
      <vt:lpstr>Document</vt:lpstr>
      <vt:lpstr>PowerPoint Presentation</vt:lpstr>
      <vt:lpstr>Scientific Discovery</vt:lpstr>
      <vt:lpstr>Technology Drivers</vt:lpstr>
      <vt:lpstr>Artificial Intelligence (AI)</vt:lpstr>
      <vt:lpstr>AI Systems have Superhuman Scientific Reasoning Powers </vt:lpstr>
      <vt:lpstr>Scientific Discovery</vt:lpstr>
      <vt:lpstr>Meta-Dendral</vt:lpstr>
      <vt:lpstr>Bacon</vt:lpstr>
      <vt:lpstr>Robot Scientists</vt:lpstr>
      <vt:lpstr>The Concept of a Robot Scientist</vt:lpstr>
      <vt:lpstr>Motivation: Philosophical</vt:lpstr>
      <vt:lpstr>Richard Feynman’s Blackboard</vt:lpstr>
      <vt:lpstr>Motivation: Technological </vt:lpstr>
      <vt:lpstr>Robot Scientist Timeline</vt:lpstr>
      <vt:lpstr>Adam</vt:lpstr>
      <vt:lpstr>The Application Domain</vt:lpstr>
      <vt:lpstr>Formalising the Problem</vt:lpstr>
      <vt:lpstr>Types of Logical Inference</vt:lpstr>
      <vt:lpstr>Types of Logical Inference</vt:lpstr>
      <vt:lpstr>Types of Logical Inference</vt:lpstr>
      <vt:lpstr>Types of Logical Inference</vt:lpstr>
      <vt:lpstr>Novel Science</vt:lpstr>
      <vt:lpstr>Novel Scientific Knowledge</vt:lpstr>
      <vt:lpstr>Formalising Science</vt:lpstr>
      <vt:lpstr>Formalisation of Science</vt:lpstr>
      <vt:lpstr>Robot Scientist &amp; Formalisation</vt:lpstr>
      <vt:lpstr>Ontologies</vt:lpstr>
      <vt:lpstr>Dualism</vt:lpstr>
      <vt:lpstr>Overall View of the Universe</vt:lpstr>
      <vt:lpstr>PowerPoint Presentation</vt:lpstr>
      <vt:lpstr>Small Section of EXPO</vt:lpstr>
      <vt:lpstr>Adam’s Investigations</vt:lpstr>
      <vt:lpstr>PowerPoint Presentation</vt:lpstr>
      <vt:lpstr>Levels in the Formalisation</vt:lpstr>
      <vt:lpstr>PowerPoint Presentation</vt:lpstr>
      <vt:lpstr>Eve</vt:lpstr>
      <vt:lpstr>The Application Domain</vt:lpstr>
      <vt:lpstr>Why Tropical Diseases?</vt:lpstr>
      <vt:lpstr>Formalising the Problem</vt:lpstr>
      <vt:lpstr>Eve’s Automation of Pipeline</vt:lpstr>
      <vt:lpstr>Eve’s Hardware</vt:lpstr>
      <vt:lpstr>The Economics of Intelligent Screening</vt:lpstr>
      <vt:lpstr>Triclosan Repositioned for Malaria</vt:lpstr>
      <vt:lpstr>Future Prospects</vt:lpstr>
      <vt:lpstr>The Future?</vt:lpstr>
      <vt:lpstr>Vision</vt:lpstr>
      <vt:lpstr>Conclusions</vt:lpstr>
      <vt:lpstr>Acknowledgments</vt:lpstr>
    </vt:vector>
  </TitlesOfParts>
  <Company> 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goes here</dc:title>
  <dc:creator>Ross D. King</dc:creator>
  <cp:lastModifiedBy>Ross D. King</cp:lastModifiedBy>
  <cp:revision>527</cp:revision>
  <cp:lastPrinted>2002-08-05T10:34:55Z</cp:lastPrinted>
  <dcterms:created xsi:type="dcterms:W3CDTF">2000-03-27T23:58:29Z</dcterms:created>
  <dcterms:modified xsi:type="dcterms:W3CDTF">2018-11-15T17:53:21Z</dcterms:modified>
</cp:coreProperties>
</file>